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1"/>
  </p:notesMasterIdLst>
  <p:sldIdLst>
    <p:sldId id="1021" r:id="rId2"/>
    <p:sldId id="1020" r:id="rId3"/>
    <p:sldId id="1088" r:id="rId4"/>
    <p:sldId id="1084" r:id="rId5"/>
    <p:sldId id="1085" r:id="rId6"/>
    <p:sldId id="1087" r:id="rId7"/>
    <p:sldId id="1022" r:id="rId8"/>
    <p:sldId id="1058" r:id="rId9"/>
    <p:sldId id="1036" r:id="rId10"/>
    <p:sldId id="1037" r:id="rId11"/>
    <p:sldId id="1038" r:id="rId12"/>
    <p:sldId id="1089" r:id="rId13"/>
    <p:sldId id="1039" r:id="rId14"/>
    <p:sldId id="1040" r:id="rId15"/>
    <p:sldId id="1041" r:id="rId16"/>
    <p:sldId id="1043" r:id="rId17"/>
    <p:sldId id="1079" r:id="rId18"/>
    <p:sldId id="1046" r:id="rId19"/>
    <p:sldId id="1059" r:id="rId20"/>
    <p:sldId id="1047" r:id="rId21"/>
    <p:sldId id="1048" r:id="rId22"/>
    <p:sldId id="1049" r:id="rId23"/>
    <p:sldId id="1051" r:id="rId24"/>
    <p:sldId id="1078" r:id="rId25"/>
    <p:sldId id="1053" r:id="rId26"/>
    <p:sldId id="1054" r:id="rId27"/>
    <p:sldId id="1080" r:id="rId28"/>
    <p:sldId id="1056" r:id="rId29"/>
    <p:sldId id="1057" r:id="rId30"/>
    <p:sldId id="1081" r:id="rId31"/>
    <p:sldId id="1016" r:id="rId32"/>
    <p:sldId id="1061" r:id="rId33"/>
    <p:sldId id="1064" r:id="rId34"/>
    <p:sldId id="1090" r:id="rId35"/>
    <p:sldId id="1102" r:id="rId36"/>
    <p:sldId id="1103" r:id="rId37"/>
    <p:sldId id="1091" r:id="rId38"/>
    <p:sldId id="1092" r:id="rId39"/>
    <p:sldId id="1093" r:id="rId40"/>
    <p:sldId id="1094" r:id="rId41"/>
    <p:sldId id="1062" r:id="rId42"/>
    <p:sldId id="1063" r:id="rId43"/>
    <p:sldId id="986" r:id="rId44"/>
    <p:sldId id="1075" r:id="rId45"/>
    <p:sldId id="1066" r:id="rId46"/>
    <p:sldId id="1076" r:id="rId47"/>
    <p:sldId id="1077" r:id="rId48"/>
    <p:sldId id="1071" r:id="rId49"/>
    <p:sldId id="1067" r:id="rId50"/>
    <p:sldId id="1068" r:id="rId51"/>
    <p:sldId id="1082" r:id="rId52"/>
    <p:sldId id="1070" r:id="rId53"/>
    <p:sldId id="1072" r:id="rId54"/>
    <p:sldId id="918" r:id="rId55"/>
    <p:sldId id="909" r:id="rId56"/>
    <p:sldId id="908" r:id="rId57"/>
    <p:sldId id="906" r:id="rId58"/>
    <p:sldId id="1095" r:id="rId59"/>
    <p:sldId id="576" r:id="rId60"/>
    <p:sldId id="577" r:id="rId61"/>
    <p:sldId id="898" r:id="rId62"/>
    <p:sldId id="1097" r:id="rId63"/>
    <p:sldId id="1099" r:id="rId64"/>
    <p:sldId id="1096" r:id="rId65"/>
    <p:sldId id="578" r:id="rId66"/>
    <p:sldId id="1009" r:id="rId67"/>
    <p:sldId id="662" r:id="rId68"/>
    <p:sldId id="663" r:id="rId69"/>
    <p:sldId id="664" r:id="rId70"/>
    <p:sldId id="665" r:id="rId71"/>
    <p:sldId id="666" r:id="rId72"/>
    <p:sldId id="682" r:id="rId73"/>
    <p:sldId id="680" r:id="rId74"/>
    <p:sldId id="634" r:id="rId75"/>
    <p:sldId id="310" r:id="rId76"/>
    <p:sldId id="467" r:id="rId77"/>
    <p:sldId id="623" r:id="rId78"/>
    <p:sldId id="570" r:id="rId79"/>
    <p:sldId id="569" r:id="rId80"/>
    <p:sldId id="572" r:id="rId81"/>
    <p:sldId id="571" r:id="rId82"/>
    <p:sldId id="1101" r:id="rId83"/>
    <p:sldId id="468" r:id="rId84"/>
    <p:sldId id="532" r:id="rId85"/>
    <p:sldId id="481" r:id="rId86"/>
    <p:sldId id="483" r:id="rId87"/>
    <p:sldId id="484" r:id="rId88"/>
    <p:sldId id="650" r:id="rId89"/>
    <p:sldId id="777" r:id="rId90"/>
    <p:sldId id="1105" r:id="rId91"/>
    <p:sldId id="922" r:id="rId92"/>
    <p:sldId id="923" r:id="rId93"/>
    <p:sldId id="1104" r:id="rId94"/>
    <p:sldId id="802" r:id="rId95"/>
    <p:sldId id="506" r:id="rId96"/>
    <p:sldId id="470" r:id="rId97"/>
    <p:sldId id="404" r:id="rId98"/>
    <p:sldId id="405" r:id="rId99"/>
    <p:sldId id="406" r:id="rId100"/>
    <p:sldId id="407" r:id="rId101"/>
    <p:sldId id="408" r:id="rId102"/>
    <p:sldId id="409" r:id="rId103"/>
    <p:sldId id="412" r:id="rId104"/>
    <p:sldId id="640" r:id="rId105"/>
    <p:sldId id="790" r:id="rId106"/>
    <p:sldId id="787" r:id="rId107"/>
    <p:sldId id="789" r:id="rId108"/>
    <p:sldId id="788" r:id="rId109"/>
    <p:sldId id="639" r:id="rId110"/>
    <p:sldId id="792" r:id="rId111"/>
    <p:sldId id="791" r:id="rId112"/>
    <p:sldId id="414" r:id="rId113"/>
    <p:sldId id="474" r:id="rId114"/>
    <p:sldId id="415" r:id="rId115"/>
    <p:sldId id="562" r:id="rId116"/>
    <p:sldId id="794" r:id="rId117"/>
    <p:sldId id="799" r:id="rId118"/>
    <p:sldId id="795" r:id="rId119"/>
    <p:sldId id="798" r:id="rId120"/>
    <p:sldId id="416" r:id="rId121"/>
    <p:sldId id="417" r:id="rId122"/>
    <p:sldId id="476" r:id="rId123"/>
    <p:sldId id="475" r:id="rId124"/>
    <p:sldId id="761" r:id="rId125"/>
    <p:sldId id="856" r:id="rId126"/>
    <p:sldId id="857" r:id="rId127"/>
    <p:sldId id="858" r:id="rId128"/>
    <p:sldId id="860" r:id="rId129"/>
    <p:sldId id="871" r:id="rId130"/>
    <p:sldId id="859" r:id="rId131"/>
    <p:sldId id="862" r:id="rId132"/>
    <p:sldId id="863" r:id="rId133"/>
    <p:sldId id="870" r:id="rId134"/>
    <p:sldId id="872" r:id="rId135"/>
    <p:sldId id="864" r:id="rId136"/>
    <p:sldId id="865" r:id="rId137"/>
    <p:sldId id="421" r:id="rId138"/>
    <p:sldId id="579" r:id="rId139"/>
    <p:sldId id="423" r:id="rId140"/>
    <p:sldId id="583" r:id="rId141"/>
    <p:sldId id="948" r:id="rId142"/>
    <p:sldId id="536" r:id="rId143"/>
    <p:sldId id="508" r:id="rId144"/>
    <p:sldId id="766" r:id="rId145"/>
    <p:sldId id="783" r:id="rId146"/>
    <p:sldId id="831" r:id="rId147"/>
    <p:sldId id="768" r:id="rId148"/>
    <p:sldId id="769" r:id="rId149"/>
    <p:sldId id="754" r:id="rId150"/>
    <p:sldId id="888" r:id="rId151"/>
    <p:sldId id="686" r:id="rId152"/>
    <p:sldId id="782" r:id="rId153"/>
    <p:sldId id="594" r:id="rId154"/>
    <p:sldId id="603" r:id="rId155"/>
    <p:sldId id="595" r:id="rId156"/>
    <p:sldId id="596" r:id="rId157"/>
    <p:sldId id="885" r:id="rId158"/>
    <p:sldId id="832" r:id="rId159"/>
    <p:sldId id="803" r:id="rId160"/>
    <p:sldId id="890" r:id="rId161"/>
    <p:sldId id="910" r:id="rId162"/>
    <p:sldId id="911" r:id="rId163"/>
    <p:sldId id="912" r:id="rId164"/>
    <p:sldId id="913" r:id="rId165"/>
    <p:sldId id="914" r:id="rId166"/>
    <p:sldId id="915" r:id="rId167"/>
    <p:sldId id="916" r:id="rId168"/>
    <p:sldId id="917" r:id="rId169"/>
    <p:sldId id="613" r:id="rId170"/>
    <p:sldId id="642" r:id="rId171"/>
    <p:sldId id="840" r:id="rId172"/>
    <p:sldId id="841" r:id="rId173"/>
    <p:sldId id="843" r:id="rId174"/>
    <p:sldId id="844" r:id="rId175"/>
    <p:sldId id="901" r:id="rId176"/>
    <p:sldId id="835" r:id="rId177"/>
    <p:sldId id="836" r:id="rId178"/>
    <p:sldId id="837" r:id="rId179"/>
    <p:sldId id="883" r:id="rId180"/>
    <p:sldId id="884" r:id="rId181"/>
    <p:sldId id="838" r:id="rId182"/>
    <p:sldId id="708" r:id="rId183"/>
    <p:sldId id="807" r:id="rId184"/>
    <p:sldId id="810" r:id="rId185"/>
    <p:sldId id="887" r:id="rId186"/>
    <p:sldId id="904" r:id="rId187"/>
    <p:sldId id="817" r:id="rId188"/>
    <p:sldId id="892" r:id="rId189"/>
    <p:sldId id="889" r:id="rId190"/>
    <p:sldId id="951" r:id="rId191"/>
    <p:sldId id="893" r:id="rId192"/>
    <p:sldId id="894" r:id="rId193"/>
    <p:sldId id="897" r:id="rId194"/>
    <p:sldId id="1017" r:id="rId195"/>
    <p:sldId id="924" r:id="rId196"/>
    <p:sldId id="925" r:id="rId197"/>
    <p:sldId id="934" r:id="rId198"/>
    <p:sldId id="927" r:id="rId199"/>
    <p:sldId id="903" r:id="rId20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28" autoAdjust="0"/>
    <p:restoredTop sz="94660"/>
  </p:normalViewPr>
  <p:slideViewPr>
    <p:cSldViewPr>
      <p:cViewPr varScale="1">
        <p:scale>
          <a:sx n="115" d="100"/>
          <a:sy n="115" d="100"/>
        </p:scale>
        <p:origin x="1818"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image" Target="../media/image116.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139.wmf"/><Relationship Id="rId3" Type="http://schemas.openxmlformats.org/officeDocument/2006/relationships/image" Target="../media/image134.wmf"/><Relationship Id="rId7" Type="http://schemas.openxmlformats.org/officeDocument/2006/relationships/image" Target="../media/image138.wmf"/><Relationship Id="rId2" Type="http://schemas.openxmlformats.org/officeDocument/2006/relationships/image" Target="../media/image133.wmf"/><Relationship Id="rId1" Type="http://schemas.openxmlformats.org/officeDocument/2006/relationships/image" Target="../media/image132.wmf"/><Relationship Id="rId6" Type="http://schemas.openxmlformats.org/officeDocument/2006/relationships/image" Target="../media/image137.wmf"/><Relationship Id="rId5" Type="http://schemas.openxmlformats.org/officeDocument/2006/relationships/image" Target="../media/image136.wmf"/><Relationship Id="rId4" Type="http://schemas.openxmlformats.org/officeDocument/2006/relationships/image" Target="../media/image135.wmf"/><Relationship Id="rId9" Type="http://schemas.openxmlformats.org/officeDocument/2006/relationships/image" Target="../media/image140.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148.wmf"/><Relationship Id="rId13" Type="http://schemas.openxmlformats.org/officeDocument/2006/relationships/image" Target="../media/image153.wmf"/><Relationship Id="rId3" Type="http://schemas.openxmlformats.org/officeDocument/2006/relationships/image" Target="../media/image143.wmf"/><Relationship Id="rId7" Type="http://schemas.openxmlformats.org/officeDocument/2006/relationships/image" Target="../media/image147.wmf"/><Relationship Id="rId12" Type="http://schemas.openxmlformats.org/officeDocument/2006/relationships/image" Target="../media/image152.wmf"/><Relationship Id="rId17" Type="http://schemas.openxmlformats.org/officeDocument/2006/relationships/image" Target="../media/image157.wmf"/><Relationship Id="rId2" Type="http://schemas.openxmlformats.org/officeDocument/2006/relationships/image" Target="../media/image142.wmf"/><Relationship Id="rId16" Type="http://schemas.openxmlformats.org/officeDocument/2006/relationships/image" Target="../media/image156.wmf"/><Relationship Id="rId1" Type="http://schemas.openxmlformats.org/officeDocument/2006/relationships/image" Target="../media/image141.wmf"/><Relationship Id="rId6" Type="http://schemas.openxmlformats.org/officeDocument/2006/relationships/image" Target="../media/image146.wmf"/><Relationship Id="rId11" Type="http://schemas.openxmlformats.org/officeDocument/2006/relationships/image" Target="../media/image151.wmf"/><Relationship Id="rId5" Type="http://schemas.openxmlformats.org/officeDocument/2006/relationships/image" Target="../media/image145.wmf"/><Relationship Id="rId15" Type="http://schemas.openxmlformats.org/officeDocument/2006/relationships/image" Target="../media/image155.wmf"/><Relationship Id="rId10" Type="http://schemas.openxmlformats.org/officeDocument/2006/relationships/image" Target="../media/image150.wmf"/><Relationship Id="rId4" Type="http://schemas.openxmlformats.org/officeDocument/2006/relationships/image" Target="../media/image144.wmf"/><Relationship Id="rId9" Type="http://schemas.openxmlformats.org/officeDocument/2006/relationships/image" Target="../media/image149.wmf"/><Relationship Id="rId14" Type="http://schemas.openxmlformats.org/officeDocument/2006/relationships/image" Target="../media/image15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7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A0CB62-BA64-497A-8930-8DDC5F5E9748}" type="datetimeFigureOut">
              <a:rPr lang="en-US" smtClean="0"/>
              <a:pPr/>
              <a:t>12/8/2018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F2CDF5-A0DF-4B0D-8C67-D358A5BBB81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BF2CDF5-A0DF-4B0D-8C67-D358A5BBB81B}" type="slidenum">
              <a:rPr lang="en-US" smtClean="0"/>
              <a:pPr/>
              <a:t>5</a:t>
            </a:fld>
            <a:endParaRPr lang="en-US"/>
          </a:p>
        </p:txBody>
      </p:sp>
    </p:spTree>
    <p:extLst>
      <p:ext uri="{BB962C8B-B14F-4D97-AF65-F5344CB8AC3E}">
        <p14:creationId xmlns:p14="http://schemas.microsoft.com/office/powerpoint/2010/main" val="2871213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BF2CDF5-A0DF-4B0D-8C67-D358A5BBB81B}" type="slidenum">
              <a:rPr lang="en-US" smtClean="0"/>
              <a:pPr/>
              <a:t>147</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C344AB0-DE1C-4C03-8860-BE19C55538AE}" type="slidenum">
              <a:rPr lang="en-IN" smtClean="0"/>
              <a:pPr/>
              <a:t>148</a:t>
            </a:fld>
            <a:endParaRPr lang="en-IN"/>
          </a:p>
        </p:txBody>
      </p:sp>
    </p:spTree>
    <p:extLst>
      <p:ext uri="{BB962C8B-B14F-4D97-AF65-F5344CB8AC3E}">
        <p14:creationId xmlns:p14="http://schemas.microsoft.com/office/powerpoint/2010/main" val="3612744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t>Original output layer is local</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dirty="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pPr/>
              <a:t>155</a:t>
            </a:fld>
            <a:endParaRPr lang="zh-TW" altLang="en-US"/>
          </a:p>
        </p:txBody>
      </p:sp>
    </p:spTree>
    <p:extLst>
      <p:ext uri="{BB962C8B-B14F-4D97-AF65-F5344CB8AC3E}">
        <p14:creationId xmlns:p14="http://schemas.microsoft.com/office/powerpoint/2010/main" val="1207924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t>Why it is name soft max?</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solidFill>
                  <a:srgbClr val="000000"/>
                </a:solidFill>
                <a:latin typeface="Georgia" panose="02040502050405020303" pitchFamily="18" charset="0"/>
              </a:rPr>
              <a:t>Monotonicity of </a:t>
            </a:r>
            <a:r>
              <a:rPr lang="en-US" altLang="zh-TW" b="1" dirty="0" err="1">
                <a:solidFill>
                  <a:srgbClr val="000000"/>
                </a:solidFill>
                <a:latin typeface="Georgia" panose="02040502050405020303" pitchFamily="18" charset="0"/>
              </a:rPr>
              <a:t>softmax</a:t>
            </a:r>
            <a:endParaRPr lang="zh-TW"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solidFill>
                  <a:srgbClr val="000000"/>
                </a:solidFill>
                <a:latin typeface="Georgia" panose="02040502050405020303" pitchFamily="18" charset="0"/>
              </a:rPr>
              <a:t>Non-locality of </a:t>
            </a:r>
            <a:r>
              <a:rPr lang="en-US" altLang="zh-TW" b="1" dirty="0" err="1">
                <a:solidFill>
                  <a:srgbClr val="000000"/>
                </a:solidFill>
                <a:latin typeface="Georgia" panose="02040502050405020303" pitchFamily="18" charset="0"/>
              </a:rPr>
              <a:t>softmax</a:t>
            </a:r>
            <a:endParaRPr lang="zh-TW"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dirty="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pPr/>
              <a:t>156</a:t>
            </a:fld>
            <a:endParaRPr lang="zh-TW" altLang="en-US"/>
          </a:p>
        </p:txBody>
      </p:sp>
    </p:spTree>
    <p:extLst>
      <p:ext uri="{BB962C8B-B14F-4D97-AF65-F5344CB8AC3E}">
        <p14:creationId xmlns:p14="http://schemas.microsoft.com/office/powerpoint/2010/main" val="1979676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650C2EA-8B0A-4B73-BCF4-1A3B7EB74F3B}" type="slidenum">
              <a:rPr lang="en-US" smtClean="0"/>
              <a:pPr/>
              <a:t>182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017527-38DB-41DD-9581-434A47FC8A64}" type="slidenum">
              <a:rPr lang="en-US" smtClean="0"/>
              <a:pPr/>
              <a:t>100</a:t>
            </a:fld>
            <a:endParaRPr lang="en-US"/>
          </a:p>
        </p:txBody>
      </p:sp>
    </p:spTree>
    <p:extLst>
      <p:ext uri="{BB962C8B-B14F-4D97-AF65-F5344CB8AC3E}">
        <p14:creationId xmlns:p14="http://schemas.microsoft.com/office/powerpoint/2010/main" val="534678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C344AB0-DE1C-4C03-8860-BE19C55538AE}" type="slidenum">
              <a:rPr lang="en-IN" smtClean="0"/>
              <a:pPr/>
              <a:t>144</a:t>
            </a:fld>
            <a:endParaRPr lang="en-IN"/>
          </a:p>
        </p:txBody>
      </p:sp>
    </p:spTree>
    <p:extLst>
      <p:ext uri="{BB962C8B-B14F-4D97-AF65-F5344CB8AC3E}">
        <p14:creationId xmlns:p14="http://schemas.microsoft.com/office/powerpoint/2010/main" val="3612744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84.wmf"/><Relationship Id="rId4" Type="http://schemas.openxmlformats.org/officeDocument/2006/relationships/oleObject" Target="../embeddings/oleObject3.bin"/></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87.png"/><Relationship Id="rId4" Type="http://schemas.openxmlformats.org/officeDocument/2006/relationships/image" Target="../media/image86.w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88.wmf"/></Relationships>
</file>

<file path=ppt/slides/_rels/slide1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89.wmf"/><Relationship Id="rId5" Type="http://schemas.openxmlformats.org/officeDocument/2006/relationships/oleObject" Target="../embeddings/oleObject6.bin"/><Relationship Id="rId4" Type="http://schemas.openxmlformats.org/officeDocument/2006/relationships/image" Target="../media/image91.png"/></Relationships>
</file>

<file path=ppt/slides/_rels/slide11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4.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image" Target="../media/image97.png"/><Relationship Id="rId4" Type="http://schemas.openxmlformats.org/officeDocument/2006/relationships/image" Target="../media/image96.png"/></Relationships>
</file>

<file path=ppt/slides/_rels/slide119.xml.rels><?xml version="1.0" encoding="UTF-8" standalone="yes"?>
<Relationships xmlns="http://schemas.openxmlformats.org/package/2006/relationships"><Relationship Id="rId2" Type="http://schemas.openxmlformats.org/officeDocument/2006/relationships/hyperlink" Target="http://papers.nips.cc/paper/4824-imagenet-classification-with-deep-convolutional-neural-networks"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99.png"/><Relationship Id="rId4" Type="http://schemas.openxmlformats.org/officeDocument/2006/relationships/image" Target="../media/image98.wmf"/></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101.wmf"/><Relationship Id="rId5" Type="http://schemas.openxmlformats.org/officeDocument/2006/relationships/oleObject" Target="../embeddings/oleObject10.bin"/><Relationship Id="rId4" Type="http://schemas.openxmlformats.org/officeDocument/2006/relationships/image" Target="../media/image100.wmf"/></Relationships>
</file>

<file path=ppt/slides/_rels/slide12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102.wmf"/><Relationship Id="rId4" Type="http://schemas.openxmlformats.org/officeDocument/2006/relationships/oleObject" Target="../embeddings/oleObject11.bin"/></Relationships>
</file>

<file path=ppt/slides/_rels/slide12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iro.umontreal.ca/~lisa/pointeurs/TR1312.pdf"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vmlDrawing" Target="../drawings/vmlDrawing11.vml"/><Relationship Id="rId6" Type="http://schemas.openxmlformats.org/officeDocument/2006/relationships/image" Target="../media/image111.wmf"/><Relationship Id="rId5" Type="http://schemas.openxmlformats.org/officeDocument/2006/relationships/oleObject" Target="../embeddings/oleObject12.bin"/><Relationship Id="rId4" Type="http://schemas.openxmlformats.org/officeDocument/2006/relationships/image" Target="../media/image112.png"/></Relationships>
</file>

<file path=ppt/slides/_rels/slide13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8" Type="http://schemas.openxmlformats.org/officeDocument/2006/relationships/image" Target="../media/image117.wmf"/><Relationship Id="rId3" Type="http://schemas.openxmlformats.org/officeDocument/2006/relationships/notesSlide" Target="../notesSlides/notesSlide8.xml"/><Relationship Id="rId7" Type="http://schemas.openxmlformats.org/officeDocument/2006/relationships/oleObject" Target="../embeddings/oleObject14.bin"/><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image" Target="../media/image116.wmf"/><Relationship Id="rId5" Type="http://schemas.openxmlformats.org/officeDocument/2006/relationships/oleObject" Target="../embeddings/oleObject13.bin"/><Relationship Id="rId4" Type="http://schemas.openxmlformats.org/officeDocument/2006/relationships/image" Target="../media/image11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hyperlink" Target="https://www.quora.com/"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28.gi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136.wmf"/><Relationship Id="rId18" Type="http://schemas.openxmlformats.org/officeDocument/2006/relationships/oleObject" Target="../embeddings/oleObject22.bin"/><Relationship Id="rId3" Type="http://schemas.openxmlformats.org/officeDocument/2006/relationships/notesSlide" Target="../notesSlides/notesSlide12.xml"/><Relationship Id="rId21" Type="http://schemas.openxmlformats.org/officeDocument/2006/relationships/image" Target="../media/image140.wmf"/><Relationship Id="rId7" Type="http://schemas.openxmlformats.org/officeDocument/2006/relationships/image" Target="../media/image133.wmf"/><Relationship Id="rId12" Type="http://schemas.openxmlformats.org/officeDocument/2006/relationships/oleObject" Target="../embeddings/oleObject19.bin"/><Relationship Id="rId17" Type="http://schemas.openxmlformats.org/officeDocument/2006/relationships/image" Target="../media/image138.wmf"/><Relationship Id="rId2" Type="http://schemas.openxmlformats.org/officeDocument/2006/relationships/slideLayout" Target="../slideLayouts/slideLayout2.xml"/><Relationship Id="rId16" Type="http://schemas.openxmlformats.org/officeDocument/2006/relationships/oleObject" Target="../embeddings/oleObject21.bin"/><Relationship Id="rId20" Type="http://schemas.openxmlformats.org/officeDocument/2006/relationships/oleObject" Target="../embeddings/oleObject23.bin"/><Relationship Id="rId1" Type="http://schemas.openxmlformats.org/officeDocument/2006/relationships/vmlDrawing" Target="../drawings/vmlDrawing13.vml"/><Relationship Id="rId6" Type="http://schemas.openxmlformats.org/officeDocument/2006/relationships/oleObject" Target="../embeddings/oleObject16.bin"/><Relationship Id="rId11" Type="http://schemas.openxmlformats.org/officeDocument/2006/relationships/image" Target="../media/image135.wmf"/><Relationship Id="rId5" Type="http://schemas.openxmlformats.org/officeDocument/2006/relationships/image" Target="../media/image132.wmf"/><Relationship Id="rId15" Type="http://schemas.openxmlformats.org/officeDocument/2006/relationships/image" Target="../media/image137.wmf"/><Relationship Id="rId10" Type="http://schemas.openxmlformats.org/officeDocument/2006/relationships/oleObject" Target="../embeddings/oleObject18.bin"/><Relationship Id="rId19" Type="http://schemas.openxmlformats.org/officeDocument/2006/relationships/image" Target="../media/image139.wmf"/><Relationship Id="rId4" Type="http://schemas.openxmlformats.org/officeDocument/2006/relationships/oleObject" Target="../embeddings/oleObject15.bin"/><Relationship Id="rId9" Type="http://schemas.openxmlformats.org/officeDocument/2006/relationships/image" Target="../media/image134.wmf"/><Relationship Id="rId14" Type="http://schemas.openxmlformats.org/officeDocument/2006/relationships/oleObject" Target="../embeddings/oleObject20.bin"/></Relationships>
</file>

<file path=ppt/slides/_rels/slide156.xml.rels><?xml version="1.0" encoding="UTF-8" standalone="yes"?>
<Relationships xmlns="http://schemas.openxmlformats.org/package/2006/relationships"><Relationship Id="rId13" Type="http://schemas.openxmlformats.org/officeDocument/2006/relationships/image" Target="../media/image145.wmf"/><Relationship Id="rId18" Type="http://schemas.openxmlformats.org/officeDocument/2006/relationships/oleObject" Target="../embeddings/oleObject31.bin"/><Relationship Id="rId26" Type="http://schemas.openxmlformats.org/officeDocument/2006/relationships/oleObject" Target="../embeddings/oleObject35.bin"/><Relationship Id="rId21" Type="http://schemas.openxmlformats.org/officeDocument/2006/relationships/image" Target="../media/image149.wmf"/><Relationship Id="rId34" Type="http://schemas.openxmlformats.org/officeDocument/2006/relationships/image" Target="../media/image246.png"/><Relationship Id="rId7" Type="http://schemas.openxmlformats.org/officeDocument/2006/relationships/image" Target="../media/image142.wmf"/><Relationship Id="rId12" Type="http://schemas.openxmlformats.org/officeDocument/2006/relationships/oleObject" Target="../embeddings/oleObject28.bin"/><Relationship Id="rId17" Type="http://schemas.openxmlformats.org/officeDocument/2006/relationships/image" Target="../media/image147.wmf"/><Relationship Id="rId25" Type="http://schemas.openxmlformats.org/officeDocument/2006/relationships/image" Target="../media/image151.wmf"/><Relationship Id="rId33" Type="http://schemas.openxmlformats.org/officeDocument/2006/relationships/image" Target="../media/image155.wmf"/><Relationship Id="rId38" Type="http://schemas.openxmlformats.org/officeDocument/2006/relationships/image" Target="../media/image157.wmf"/><Relationship Id="rId2" Type="http://schemas.openxmlformats.org/officeDocument/2006/relationships/slideLayout" Target="../slideLayouts/slideLayout2.xml"/><Relationship Id="rId16" Type="http://schemas.openxmlformats.org/officeDocument/2006/relationships/oleObject" Target="../embeddings/oleObject30.bin"/><Relationship Id="rId20" Type="http://schemas.openxmlformats.org/officeDocument/2006/relationships/oleObject" Target="../embeddings/oleObject32.bin"/><Relationship Id="rId29" Type="http://schemas.openxmlformats.org/officeDocument/2006/relationships/image" Target="../media/image153.wmf"/><Relationship Id="rId1" Type="http://schemas.openxmlformats.org/officeDocument/2006/relationships/vmlDrawing" Target="../drawings/vmlDrawing14.vml"/><Relationship Id="rId6" Type="http://schemas.openxmlformats.org/officeDocument/2006/relationships/oleObject" Target="../embeddings/oleObject25.bin"/><Relationship Id="rId11" Type="http://schemas.openxmlformats.org/officeDocument/2006/relationships/image" Target="../media/image144.wmf"/><Relationship Id="rId24" Type="http://schemas.openxmlformats.org/officeDocument/2006/relationships/oleObject" Target="../embeddings/oleObject34.bin"/><Relationship Id="rId32" Type="http://schemas.openxmlformats.org/officeDocument/2006/relationships/oleObject" Target="../embeddings/oleObject38.bin"/><Relationship Id="rId37" Type="http://schemas.openxmlformats.org/officeDocument/2006/relationships/oleObject" Target="../embeddings/oleObject40.bin"/><Relationship Id="rId5" Type="http://schemas.openxmlformats.org/officeDocument/2006/relationships/image" Target="../media/image141.wmf"/><Relationship Id="rId15" Type="http://schemas.openxmlformats.org/officeDocument/2006/relationships/image" Target="../media/image146.wmf"/><Relationship Id="rId23" Type="http://schemas.openxmlformats.org/officeDocument/2006/relationships/image" Target="../media/image150.wmf"/><Relationship Id="rId28" Type="http://schemas.openxmlformats.org/officeDocument/2006/relationships/oleObject" Target="../embeddings/oleObject36.bin"/><Relationship Id="rId36" Type="http://schemas.openxmlformats.org/officeDocument/2006/relationships/image" Target="../media/image156.wmf"/><Relationship Id="rId10" Type="http://schemas.openxmlformats.org/officeDocument/2006/relationships/oleObject" Target="../embeddings/oleObject27.bin"/><Relationship Id="rId19" Type="http://schemas.openxmlformats.org/officeDocument/2006/relationships/image" Target="../media/image148.wmf"/><Relationship Id="rId31" Type="http://schemas.openxmlformats.org/officeDocument/2006/relationships/image" Target="../media/image154.wmf"/><Relationship Id="rId4" Type="http://schemas.openxmlformats.org/officeDocument/2006/relationships/oleObject" Target="../embeddings/oleObject24.bin"/><Relationship Id="rId9" Type="http://schemas.openxmlformats.org/officeDocument/2006/relationships/image" Target="../media/image143.wmf"/><Relationship Id="rId14" Type="http://schemas.openxmlformats.org/officeDocument/2006/relationships/oleObject" Target="../embeddings/oleObject29.bin"/><Relationship Id="rId22" Type="http://schemas.openxmlformats.org/officeDocument/2006/relationships/oleObject" Target="../embeddings/oleObject33.bin"/><Relationship Id="rId27" Type="http://schemas.openxmlformats.org/officeDocument/2006/relationships/image" Target="../media/image152.wmf"/><Relationship Id="rId30" Type="http://schemas.openxmlformats.org/officeDocument/2006/relationships/oleObject" Target="../embeddings/oleObject37.bin"/><Relationship Id="rId35" Type="http://schemas.openxmlformats.org/officeDocument/2006/relationships/oleObject" Target="../embeddings/oleObject39.bin"/><Relationship Id="rId8" Type="http://schemas.openxmlformats.org/officeDocument/2006/relationships/oleObject" Target="../embeddings/oleObject26.bin"/><Relationship Id="rId3" Type="http://schemas.openxmlformats.org/officeDocument/2006/relationships/notesSlide" Target="../notesSlides/notesSlide13.xml"/></Relationships>
</file>

<file path=ppt/slides/_rels/slide157.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Geoffrey_Hinton" TargetMode="External"/><Relationship Id="rId2" Type="http://schemas.openxmlformats.org/officeDocument/2006/relationships/hyperlink" Target="https://en.wikipedia.org/wiki/Ilya_Sutskever" TargetMode="External"/><Relationship Id="rId1" Type="http://schemas.openxmlformats.org/officeDocument/2006/relationships/slideLayout" Target="../slideLayouts/slideLayout7.xml"/><Relationship Id="rId6" Type="http://schemas.openxmlformats.org/officeDocument/2006/relationships/hyperlink" Target="https://en.wikipedia.org/wiki/Machine_vision" TargetMode="External"/><Relationship Id="rId5" Type="http://schemas.openxmlformats.org/officeDocument/2006/relationships/hyperlink" Target="https://en.wikipedia.org/wiki/Deep_learning" TargetMode="External"/><Relationship Id="rId4" Type="http://schemas.openxmlformats.org/officeDocument/2006/relationships/hyperlink" Target="https://en.wikipedia.org/wiki/Machine_learning" TargetMode="Externa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170.wmf"/><Relationship Id="rId4" Type="http://schemas.openxmlformats.org/officeDocument/2006/relationships/oleObject" Target="../embeddings/oleObject41.bin"/></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www.deeplearningbook.org/" TargetMode="External"/><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hyperlink" Target="http://www.kdnuggets.com/2015/08/recycling-deep-learning-representations-transfer-ml.html" TargetMode="External"/><Relationship Id="rId2" Type="http://schemas.openxmlformats.org/officeDocument/2006/relationships/hyperlink" Target="https://www.quora.com/In-recurrent-neural-networks-like-LSTMs-is-it-possible-to-do-transfer-learning-Has-there-been-any-research-in-this-area" TargetMode="External"/><Relationship Id="rId1" Type="http://schemas.openxmlformats.org/officeDocument/2006/relationships/slideLayout" Target="../slideLayouts/slideLayout7.xml"/><Relationship Id="rId6" Type="http://schemas.openxmlformats.org/officeDocument/2006/relationships/image" Target="../media/image176.jpeg"/><Relationship Id="rId5" Type="http://schemas.openxmlformats.org/officeDocument/2006/relationships/hyperlink" Target="https://www.quora.com/In-recurrent-neural-networks-like-LSTMs-is-it-possible-to-do-transfer-learning-Has-there-been-any-research-in-this-area/answer/Shawn-S-Shan" TargetMode="External"/><Relationship Id="rId4" Type="http://schemas.openxmlformats.org/officeDocument/2006/relationships/hyperlink" Target="https://www.quora.com/profile/Shawn-S-Shan" TargetMode="Externa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hyperlink" Target="https://arxiv.org/pdf/1604.07316.pdf" TargetMode="Externa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hyperlink" Target="http://www.cv-foundation.org/openaccess/content_cvpr_2015/papers/Szegedy_Going_Deeper_With_2015_CVPR_paper.pdf" TargetMode="Externa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hyperlink" Target="https://www.quora.com/What-would-you-consider-to-be-the-6-most-seminal-contributions-to-research-in-neural-networks-in-the-last-8-years" TargetMode="External"/><Relationship Id="rId3" Type="http://schemas.openxmlformats.org/officeDocument/2006/relationships/hyperlink" Target="https://arxiv.org/abs/1312.6114" TargetMode="External"/><Relationship Id="rId7" Type="http://schemas.openxmlformats.org/officeDocument/2006/relationships/hyperlink" Target="https://arxiv.org/pdf/1312.5602.pdf" TargetMode="External"/><Relationship Id="rId2" Type="http://schemas.openxmlformats.org/officeDocument/2006/relationships/hyperlink" Target="https://papers.nips.cc/paper/5423-generative-adversarial-nets.pdf" TargetMode="External"/><Relationship Id="rId1" Type="http://schemas.openxmlformats.org/officeDocument/2006/relationships/slideLayout" Target="../slideLayouts/slideLayout7.xml"/><Relationship Id="rId6" Type="http://schemas.openxmlformats.org/officeDocument/2006/relationships/hyperlink" Target="https://arxiv.org/abs/1409.3215" TargetMode="External"/><Relationship Id="rId5" Type="http://schemas.openxmlformats.org/officeDocument/2006/relationships/hyperlink" Target="https://ai.google/research/pubs/pub45381" TargetMode="External"/><Relationship Id="rId4" Type="http://schemas.openxmlformats.org/officeDocument/2006/relationships/hyperlink" Target="https://papers.nips.cc/paper/4824-imagenet-classification-with-deep-convolutional-neural-networks.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http://dictionary.sensagent.com/Bitmap/en-en/" TargetMode="External"/><Relationship Id="rId3" Type="http://schemas.openxmlformats.org/officeDocument/2006/relationships/hyperlink" Target="http://dictionary.sensagent.com/Volumetric/en-en/" TargetMode="External"/><Relationship Id="rId7" Type="http://schemas.openxmlformats.org/officeDocument/2006/relationships/hyperlink" Target="http://dictionary.sensagent.com/2D%20computer%20graphics/en-en/" TargetMode="Externa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hyperlink" Target="http://dictionary.sensagent.com/3D%20computer%20graphics/en-en/" TargetMode="External"/><Relationship Id="rId5" Type="http://schemas.openxmlformats.org/officeDocument/2006/relationships/hyperlink" Target="http://dictionary.sensagent.com/Regular%20grid/en-en/" TargetMode="External"/><Relationship Id="rId4" Type="http://schemas.openxmlformats.org/officeDocument/2006/relationships/hyperlink" Target="http://dictionary.sensagent.com/Pixel/en-en/" TargetMode="External"/><Relationship Id="rId9" Type="http://schemas.openxmlformats.org/officeDocument/2006/relationships/hyperlink" Target="http://dictionary.sensagent.com/Raster%20graphics/en-e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Natural_language" TargetMode="External"/><Relationship Id="rId2" Type="http://schemas.openxmlformats.org/officeDocument/2006/relationships/hyperlink" Target="https://en.wikipedia.org/wiki/Semantic_parsing" TargetMode="External"/><Relationship Id="rId1" Type="http://schemas.openxmlformats.org/officeDocument/2006/relationships/slideLayout" Target="../slideLayouts/slideLayout7.xml"/><Relationship Id="rId5" Type="http://schemas.openxmlformats.org/officeDocument/2006/relationships/hyperlink" Target="https://en.wikipedia.org/wiki/Logical_Form_(linguistics)" TargetMode="External"/><Relationship Id="rId4" Type="http://schemas.openxmlformats.org/officeDocument/2006/relationships/hyperlink" Target="https://en.wikipedia.org/wiki/Uttera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Feedforward_neural_network" TargetMode="External"/><Relationship Id="rId7" Type="http://schemas.openxmlformats.org/officeDocument/2006/relationships/hyperlink" Target="https://en.wikipedia.org/wiki/Translation_invariance" TargetMode="External"/><Relationship Id="rId2" Type="http://schemas.openxmlformats.org/officeDocument/2006/relationships/hyperlink" Target="https://en.wikipedia.org/wiki/Machine_learning" TargetMode="External"/><Relationship Id="rId1" Type="http://schemas.openxmlformats.org/officeDocument/2006/relationships/slideLayout" Target="../slideLayouts/slideLayout7.xml"/><Relationship Id="rId6" Type="http://schemas.openxmlformats.org/officeDocument/2006/relationships/hyperlink" Target="https://en.wikipedia.org/wiki/Data_pre-processing" TargetMode="External"/><Relationship Id="rId5" Type="http://schemas.openxmlformats.org/officeDocument/2006/relationships/hyperlink" Target="https://en.wikipedia.org/wiki/Multilayer_perceptron" TargetMode="External"/><Relationship Id="rId4" Type="http://schemas.openxmlformats.org/officeDocument/2006/relationships/hyperlink" Target="https://en.wikipedia.org/wiki/Artificial_neural_network"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9.wmf"/><Relationship Id="rId4" Type="http://schemas.openxmlformats.org/officeDocument/2006/relationships/oleObject" Target="../embeddings/oleObject1.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1.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Visual_field" TargetMode="External"/><Relationship Id="rId3" Type="http://schemas.openxmlformats.org/officeDocument/2006/relationships/hyperlink" Target="https://en.wikipedia.org/wiki/Mathematical_biology" TargetMode="External"/><Relationship Id="rId7" Type="http://schemas.openxmlformats.org/officeDocument/2006/relationships/hyperlink" Target="https://en.wikipedia.org/wiki/Cortical_neuro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en.wikipedia.org/wiki/Visual_cortex" TargetMode="External"/><Relationship Id="rId5" Type="http://schemas.openxmlformats.org/officeDocument/2006/relationships/hyperlink" Target="https://en.wikipedia.org/wiki/Artificial_neuron" TargetMode="External"/><Relationship Id="rId4" Type="http://schemas.openxmlformats.org/officeDocument/2006/relationships/hyperlink" Target="https://en.wikipedia.org/wiki/Biological" TargetMode="External"/><Relationship Id="rId9" Type="http://schemas.openxmlformats.org/officeDocument/2006/relationships/hyperlink" Target="https://en.wikipedia.org/wiki/Receptive_field"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yann.lecun.com/exdb/mnist/"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s://www.cs.toronto.edu/~kriz/cifar.html"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Filter_(signal_processing)" TargetMode="External"/><Relationship Id="rId2" Type="http://schemas.openxmlformats.org/officeDocument/2006/relationships/hyperlink" Target="https://en.wikipedia.org/wiki/Image_classification" TargetMode="External"/><Relationship Id="rId1" Type="http://schemas.openxmlformats.org/officeDocument/2006/relationships/slideLayout" Target="../slideLayouts/slideLayout7.xml"/><Relationship Id="rId4" Type="http://schemas.openxmlformats.org/officeDocument/2006/relationships/hyperlink" Target="https://en.wikipedia.org/wiki/Feature_engineering"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en.wikipedia.org/wiki/Canadian_Institute_for_Advanced_Research" TargetMode="Externa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84.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yann.lecun.com/exdb/publis/pdf/lecun-01a.pdf"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4002" name="Picture 2" descr="https://tse3.mm.bing.net/th?id=OIP.Xz3bWQ8xpkP1blFsm35DBAHaEK&amp;pid=15.1&amp;P=0&amp;w=307&amp;h=174"/>
          <p:cNvPicPr>
            <a:picLocks noChangeAspect="1" noChangeArrowheads="1"/>
          </p:cNvPicPr>
          <p:nvPr/>
        </p:nvPicPr>
        <p:blipFill>
          <a:blip r:embed="rId2" cstate="print"/>
          <a:srcRect/>
          <a:stretch>
            <a:fillRect/>
          </a:stretch>
        </p:blipFill>
        <p:spPr bwMode="auto">
          <a:xfrm>
            <a:off x="838200" y="1219200"/>
            <a:ext cx="7315200" cy="4122246"/>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961" name="Rectangle 1"/>
          <p:cNvSpPr>
            <a:spLocks noChangeArrowheads="1"/>
          </p:cNvSpPr>
          <p:nvPr/>
        </p:nvSpPr>
        <p:spPr bwMode="auto">
          <a:xfrm>
            <a:off x="381000" y="685800"/>
            <a:ext cx="8763000" cy="5570756"/>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Times New Roman" pitchFamily="18" charset="0"/>
              <a:cs typeface="Times New Roman" pitchFamily="18"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rgbClr val="000000"/>
                </a:solidFill>
                <a:effectLst/>
                <a:latin typeface="Times New Roman" pitchFamily="18" charset="0"/>
                <a:cs typeface="Times New Roman" pitchFamily="18" charset="0"/>
              </a:rPr>
              <a:t>Y. </a:t>
            </a:r>
            <a:r>
              <a:rPr kumimoji="0" lang="en-US" sz="4000" b="0" i="0" u="none" strike="noStrike" cap="none" normalizeH="0" baseline="0" dirty="0" err="1">
                <a:ln>
                  <a:noFill/>
                </a:ln>
                <a:solidFill>
                  <a:srgbClr val="000000"/>
                </a:solidFill>
                <a:effectLst/>
                <a:latin typeface="Times New Roman" pitchFamily="18" charset="0"/>
                <a:cs typeface="Times New Roman" pitchFamily="18" charset="0"/>
              </a:rPr>
              <a:t>LeCun</a:t>
            </a:r>
            <a:r>
              <a:rPr kumimoji="0" lang="en-US" sz="4000" b="0" i="0" u="none" strike="noStrike" cap="none" normalizeH="0" baseline="0" dirty="0">
                <a:ln>
                  <a:noFill/>
                </a:ln>
                <a:solidFill>
                  <a:srgbClr val="000000"/>
                </a:solidFill>
                <a:effectLst/>
                <a:latin typeface="Times New Roman" pitchFamily="18" charset="0"/>
                <a:cs typeface="Times New Roman" pitchFamily="18" charset="0"/>
              </a:rPr>
              <a:t>, L. </a:t>
            </a:r>
            <a:r>
              <a:rPr kumimoji="0" lang="en-US" sz="4000" b="0" i="0" u="none" strike="noStrike" cap="none" normalizeH="0" baseline="0" dirty="0" err="1">
                <a:ln>
                  <a:noFill/>
                </a:ln>
                <a:solidFill>
                  <a:srgbClr val="000000"/>
                </a:solidFill>
                <a:effectLst/>
                <a:latin typeface="Times New Roman" pitchFamily="18" charset="0"/>
                <a:cs typeface="Times New Roman" pitchFamily="18" charset="0"/>
              </a:rPr>
              <a:t>Bottou</a:t>
            </a:r>
            <a:r>
              <a:rPr kumimoji="0" lang="en-US" sz="4000" b="0" i="0" u="none" strike="noStrike" cap="none" normalizeH="0" baseline="0" dirty="0">
                <a:ln>
                  <a:noFill/>
                </a:ln>
                <a:solidFill>
                  <a:srgbClr val="000000"/>
                </a:solidFill>
                <a:effectLst/>
                <a:latin typeface="Times New Roman" pitchFamily="18" charset="0"/>
                <a:cs typeface="Times New Roman" pitchFamily="18" charset="0"/>
              </a:rPr>
              <a:t>, Y. </a:t>
            </a:r>
            <a:r>
              <a:rPr kumimoji="0" lang="en-US" sz="4000" b="0" i="0" u="none" strike="noStrike" cap="none" normalizeH="0" baseline="0" dirty="0" err="1">
                <a:ln>
                  <a:noFill/>
                </a:ln>
                <a:solidFill>
                  <a:srgbClr val="000000"/>
                </a:solidFill>
                <a:effectLst/>
                <a:latin typeface="Times New Roman" pitchFamily="18" charset="0"/>
                <a:cs typeface="Times New Roman" pitchFamily="18" charset="0"/>
              </a:rPr>
              <a:t>Bengio</a:t>
            </a:r>
            <a:r>
              <a:rPr kumimoji="0" lang="en-US" sz="4000" b="0" i="0" u="none" strike="noStrike" cap="none" normalizeH="0" baseline="0" dirty="0">
                <a:ln>
                  <a:noFill/>
                </a:ln>
                <a:solidFill>
                  <a:srgbClr val="000000"/>
                </a:solidFill>
                <a:effectLst/>
                <a:latin typeface="Times New Roman" pitchFamily="18" charset="0"/>
                <a:cs typeface="Times New Roman" pitchFamily="18" charset="0"/>
              </a:rPr>
              <a:t>, and P. </a:t>
            </a:r>
            <a:r>
              <a:rPr kumimoji="0" lang="en-US" sz="4000" b="0" i="0" u="none" strike="noStrike" cap="none" normalizeH="0" baseline="0" dirty="0" err="1">
                <a:ln>
                  <a:noFill/>
                </a:ln>
                <a:solidFill>
                  <a:srgbClr val="000000"/>
                </a:solidFill>
                <a:effectLst/>
                <a:latin typeface="Times New Roman" pitchFamily="18" charset="0"/>
                <a:cs typeface="Times New Roman" pitchFamily="18" charset="0"/>
              </a:rPr>
              <a:t>Haffner</a:t>
            </a:r>
            <a:r>
              <a:rPr kumimoji="0" lang="en-US" sz="4000" b="0" i="0" u="none" strike="noStrike" cap="none" normalizeH="0" baseline="0" dirty="0">
                <a:ln>
                  <a:noFill/>
                </a:ln>
                <a:solidFill>
                  <a:srgbClr val="000000"/>
                </a:solidFill>
                <a:effectLst/>
                <a:latin typeface="Times New Roman" pitchFamily="18" charset="0"/>
                <a:cs typeface="Times New Roman" pitchFamily="18" charset="0"/>
              </a:rPr>
              <a:t>. </a:t>
            </a:r>
          </a:p>
          <a:p>
            <a:pPr marL="457200" marR="0" lvl="1" indent="-45720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rgbClr val="000000"/>
              </a:solidFill>
              <a:effectLst/>
              <a:latin typeface="Times New Roman" pitchFamily="18" charset="0"/>
              <a:cs typeface="Times New Roman" pitchFamily="18"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rgbClr val="000000"/>
                </a:solidFill>
                <a:effectLst/>
                <a:latin typeface="Times New Roman" pitchFamily="18" charset="0"/>
                <a:cs typeface="Times New Roman" pitchFamily="18" charset="0"/>
              </a:rPr>
              <a:t>Gradient-based learning applied to document recognition</a:t>
            </a:r>
          </a:p>
          <a:p>
            <a:pPr marL="457200" marR="0" lvl="1" indent="-45720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rgbClr val="000000"/>
              </a:solidFill>
              <a:effectLst/>
              <a:latin typeface="Times New Roman" pitchFamily="18" charset="0"/>
              <a:cs typeface="Times New Roman" pitchFamily="18"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rgbClr val="000000"/>
                </a:solidFill>
                <a:effectLst/>
                <a:latin typeface="Times New Roman" pitchFamily="18" charset="0"/>
                <a:cs typeface="Times New Roman" pitchFamily="18" charset="0"/>
              </a:rPr>
              <a:t>.</a:t>
            </a:r>
            <a:r>
              <a:rPr kumimoji="0" lang="en-US" sz="4000" b="0" i="1" u="none" strike="noStrike" cap="none" normalizeH="0" baseline="0" dirty="0">
                <a:ln>
                  <a:noFill/>
                </a:ln>
                <a:solidFill>
                  <a:srgbClr val="000000"/>
                </a:solidFill>
                <a:effectLst/>
                <a:latin typeface="Times New Roman" pitchFamily="18" charset="0"/>
                <a:cs typeface="Times New Roman" pitchFamily="18" charset="0"/>
              </a:rPr>
              <a:t>Proceedings of the IEEE</a:t>
            </a:r>
            <a:r>
              <a:rPr kumimoji="0" lang="en-US" sz="4000" b="0" i="0" u="none" strike="noStrike" cap="none" normalizeH="0" baseline="0" dirty="0">
                <a:ln>
                  <a:noFill/>
                </a:ln>
                <a:solidFill>
                  <a:srgbClr val="000000"/>
                </a:solidFill>
                <a:effectLst/>
                <a:latin typeface="Times New Roman" pitchFamily="18" charset="0"/>
                <a:cs typeface="Times New Roman" pitchFamily="18" charset="0"/>
              </a:rPr>
              <a:t>, November 1998.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632E677-B424-4582-919C-39D91CC0B273}"/>
              </a:ext>
            </a:extLst>
          </p:cNvPr>
          <p:cNvGraphicFramePr>
            <a:graphicFrameLocks noGrp="1"/>
          </p:cNvGraphicFramePr>
          <p:nvPr>
            <p:ph idx="1"/>
            <p:extLst>
              <p:ext uri="{D42A27DB-BD31-4B8C-83A1-F6EECF244321}">
                <p14:modId xmlns:p14="http://schemas.microsoft.com/office/powerpoint/2010/main" val="3074633147"/>
              </p:ext>
            </p:extLst>
          </p:nvPr>
        </p:nvGraphicFramePr>
        <p:xfrm>
          <a:off x="467162" y="729734"/>
          <a:ext cx="2514600" cy="1854200"/>
        </p:xfrm>
        <a:graphic>
          <a:graphicData uri="http://schemas.openxmlformats.org/drawingml/2006/table">
            <a:tbl>
              <a:tblPr firstRow="1" bandRow="1">
                <a:tableStyleId>{5940675A-B579-460E-94D1-54222C63F5DA}</a:tableStyleId>
              </a:tblPr>
              <a:tblGrid>
                <a:gridCol w="502920">
                  <a:extLst>
                    <a:ext uri="{9D8B030D-6E8A-4147-A177-3AD203B41FA5}">
                      <a16:colId xmlns:a16="http://schemas.microsoft.com/office/drawing/2014/main" val="3701963487"/>
                    </a:ext>
                  </a:extLst>
                </a:gridCol>
                <a:gridCol w="502920">
                  <a:extLst>
                    <a:ext uri="{9D8B030D-6E8A-4147-A177-3AD203B41FA5}">
                      <a16:colId xmlns:a16="http://schemas.microsoft.com/office/drawing/2014/main" val="1295703305"/>
                    </a:ext>
                  </a:extLst>
                </a:gridCol>
                <a:gridCol w="502920">
                  <a:extLst>
                    <a:ext uri="{9D8B030D-6E8A-4147-A177-3AD203B41FA5}">
                      <a16:colId xmlns:a16="http://schemas.microsoft.com/office/drawing/2014/main" val="992273551"/>
                    </a:ext>
                  </a:extLst>
                </a:gridCol>
                <a:gridCol w="502920">
                  <a:extLst>
                    <a:ext uri="{9D8B030D-6E8A-4147-A177-3AD203B41FA5}">
                      <a16:colId xmlns:a16="http://schemas.microsoft.com/office/drawing/2014/main" val="3336503222"/>
                    </a:ext>
                  </a:extLst>
                </a:gridCol>
                <a:gridCol w="502920">
                  <a:extLst>
                    <a:ext uri="{9D8B030D-6E8A-4147-A177-3AD203B41FA5}">
                      <a16:colId xmlns:a16="http://schemas.microsoft.com/office/drawing/2014/main" val="3722566104"/>
                    </a:ext>
                  </a:extLst>
                </a:gridCol>
              </a:tblGrid>
              <a:tr h="370840">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3506252403"/>
                  </a:ext>
                </a:extLst>
              </a:tr>
              <a:tr h="370840">
                <a:tc>
                  <a:txBody>
                    <a:bodyPr/>
                    <a:lstStyle/>
                    <a:p>
                      <a:r>
                        <a:rPr lang="en-US" dirty="0"/>
                        <a:t>1</a:t>
                      </a:r>
                    </a:p>
                  </a:txBody>
                  <a:tcPr/>
                </a:tc>
                <a:tc>
                  <a:txBody>
                    <a:bodyPr/>
                    <a:lstStyle/>
                    <a:p>
                      <a:r>
                        <a:rPr lang="en-US" dirty="0"/>
                        <a:t>1</a:t>
                      </a:r>
                    </a:p>
                  </a:txBody>
                  <a:tcPr/>
                </a:tc>
                <a:tc>
                  <a:txBody>
                    <a:bodyPr/>
                    <a:lstStyle/>
                    <a:p>
                      <a:r>
                        <a:rPr lang="en-US" dirty="0"/>
                        <a:t>0</a:t>
                      </a:r>
                    </a:p>
                  </a:txBody>
                  <a:tcPr>
                    <a:solidFill>
                      <a:srgbClr val="92D050"/>
                    </a:solidFill>
                  </a:tcPr>
                </a:tc>
                <a:tc>
                  <a:txBody>
                    <a:bodyPr/>
                    <a:lstStyle/>
                    <a:p>
                      <a:r>
                        <a:rPr lang="en-US" dirty="0"/>
                        <a:t>1</a:t>
                      </a:r>
                    </a:p>
                  </a:txBody>
                  <a:tcPr>
                    <a:solidFill>
                      <a:srgbClr val="92D050"/>
                    </a:solidFill>
                  </a:tcPr>
                </a:tc>
                <a:tc>
                  <a:txBody>
                    <a:bodyPr/>
                    <a:lstStyle/>
                    <a:p>
                      <a:r>
                        <a:rPr lang="en-US" dirty="0"/>
                        <a:t>0</a:t>
                      </a:r>
                    </a:p>
                  </a:txBody>
                  <a:tcPr>
                    <a:solidFill>
                      <a:srgbClr val="92D050"/>
                    </a:solidFill>
                  </a:tcPr>
                </a:tc>
                <a:extLst>
                  <a:ext uri="{0D108BD9-81ED-4DB2-BD59-A6C34878D82A}">
                    <a16:rowId xmlns:a16="http://schemas.microsoft.com/office/drawing/2014/main" val="2672000419"/>
                  </a:ext>
                </a:extLst>
              </a:tr>
              <a:tr h="370840">
                <a:tc>
                  <a:txBody>
                    <a:bodyPr/>
                    <a:lstStyle/>
                    <a:p>
                      <a:r>
                        <a:rPr lang="en-US" dirty="0"/>
                        <a:t>1</a:t>
                      </a:r>
                    </a:p>
                  </a:txBody>
                  <a:tcPr/>
                </a:tc>
                <a:tc>
                  <a:txBody>
                    <a:bodyPr/>
                    <a:lstStyle/>
                    <a:p>
                      <a:r>
                        <a:rPr lang="en-US" dirty="0"/>
                        <a:t>0</a:t>
                      </a:r>
                    </a:p>
                  </a:txBody>
                  <a:tcPr/>
                </a:tc>
                <a:tc>
                  <a:txBody>
                    <a:bodyPr/>
                    <a:lstStyle/>
                    <a:p>
                      <a:r>
                        <a:rPr lang="en-US" dirty="0"/>
                        <a:t>1</a:t>
                      </a:r>
                    </a:p>
                  </a:txBody>
                  <a:tcPr>
                    <a:solidFill>
                      <a:srgbClr val="92D050"/>
                    </a:solidFill>
                  </a:tcPr>
                </a:tc>
                <a:tc>
                  <a:txBody>
                    <a:bodyPr/>
                    <a:lstStyle/>
                    <a:p>
                      <a:r>
                        <a:rPr lang="en-US" dirty="0"/>
                        <a:t>1</a:t>
                      </a:r>
                    </a:p>
                  </a:txBody>
                  <a:tcPr>
                    <a:solidFill>
                      <a:srgbClr val="92D050"/>
                    </a:solidFill>
                  </a:tcPr>
                </a:tc>
                <a:tc>
                  <a:txBody>
                    <a:bodyPr/>
                    <a:lstStyle/>
                    <a:p>
                      <a:r>
                        <a:rPr lang="en-US" dirty="0"/>
                        <a:t>1</a:t>
                      </a:r>
                    </a:p>
                  </a:txBody>
                  <a:tcPr>
                    <a:solidFill>
                      <a:srgbClr val="92D050"/>
                    </a:solidFill>
                  </a:tcPr>
                </a:tc>
                <a:extLst>
                  <a:ext uri="{0D108BD9-81ED-4DB2-BD59-A6C34878D82A}">
                    <a16:rowId xmlns:a16="http://schemas.microsoft.com/office/drawing/2014/main" val="18704884"/>
                  </a:ext>
                </a:extLst>
              </a:tr>
              <a:tr h="370840">
                <a:tc>
                  <a:txBody>
                    <a:bodyPr/>
                    <a:lstStyle/>
                    <a:p>
                      <a:r>
                        <a:rPr lang="en-US" dirty="0"/>
                        <a:t>0</a:t>
                      </a:r>
                    </a:p>
                  </a:txBody>
                  <a:tcPr/>
                </a:tc>
                <a:tc>
                  <a:txBody>
                    <a:bodyPr/>
                    <a:lstStyle/>
                    <a:p>
                      <a:r>
                        <a:rPr lang="en-US" dirty="0"/>
                        <a:t>0</a:t>
                      </a:r>
                    </a:p>
                  </a:txBody>
                  <a:tcPr/>
                </a:tc>
                <a:tc>
                  <a:txBody>
                    <a:bodyPr/>
                    <a:lstStyle/>
                    <a:p>
                      <a:r>
                        <a:rPr lang="en-US" dirty="0"/>
                        <a:t>1</a:t>
                      </a:r>
                    </a:p>
                  </a:txBody>
                  <a:tcPr>
                    <a:solidFill>
                      <a:srgbClr val="92D050"/>
                    </a:solidFill>
                  </a:tcPr>
                </a:tc>
                <a:tc>
                  <a:txBody>
                    <a:bodyPr/>
                    <a:lstStyle/>
                    <a:p>
                      <a:r>
                        <a:rPr lang="en-US" dirty="0"/>
                        <a:t>1</a:t>
                      </a:r>
                    </a:p>
                  </a:txBody>
                  <a:tcPr>
                    <a:solidFill>
                      <a:srgbClr val="92D050"/>
                    </a:solidFill>
                  </a:tcPr>
                </a:tc>
                <a:tc>
                  <a:txBody>
                    <a:bodyPr/>
                    <a:lstStyle/>
                    <a:p>
                      <a:r>
                        <a:rPr lang="en-US" dirty="0"/>
                        <a:t>0</a:t>
                      </a:r>
                    </a:p>
                  </a:txBody>
                  <a:tcPr>
                    <a:solidFill>
                      <a:srgbClr val="92D050"/>
                    </a:solidFill>
                  </a:tcPr>
                </a:tc>
                <a:extLst>
                  <a:ext uri="{0D108BD9-81ED-4DB2-BD59-A6C34878D82A}">
                    <a16:rowId xmlns:a16="http://schemas.microsoft.com/office/drawing/2014/main" val="2564794369"/>
                  </a:ext>
                </a:extLst>
              </a:tr>
              <a:tr h="370840">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4140509819"/>
                  </a:ext>
                </a:extLst>
              </a:tr>
            </a:tbl>
          </a:graphicData>
        </a:graphic>
      </p:graphicFrame>
      <p:sp>
        <p:nvSpPr>
          <p:cNvPr id="5" name="Arrow: Right 4">
            <a:extLst>
              <a:ext uri="{FF2B5EF4-FFF2-40B4-BE49-F238E27FC236}">
                <a16:creationId xmlns:a16="http://schemas.microsoft.com/office/drawing/2014/main" id="{8F6A3C83-F2B3-499E-A9BF-78F65630A153}"/>
              </a:ext>
            </a:extLst>
          </p:cNvPr>
          <p:cNvSpPr/>
          <p:nvPr/>
        </p:nvSpPr>
        <p:spPr>
          <a:xfrm>
            <a:off x="3505200" y="1356868"/>
            <a:ext cx="762000" cy="48463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C33F44D9-6784-4DF0-AC1E-93F4A79C64F4}"/>
              </a:ext>
            </a:extLst>
          </p:cNvPr>
          <p:cNvGraphicFramePr>
            <a:graphicFrameLocks noGrp="1"/>
          </p:cNvGraphicFramePr>
          <p:nvPr>
            <p:extLst>
              <p:ext uri="{D42A27DB-BD31-4B8C-83A1-F6EECF244321}">
                <p14:modId xmlns:p14="http://schemas.microsoft.com/office/powerpoint/2010/main" val="1861197420"/>
              </p:ext>
            </p:extLst>
          </p:nvPr>
        </p:nvGraphicFramePr>
        <p:xfrm>
          <a:off x="4627101" y="1100574"/>
          <a:ext cx="1570893" cy="1112520"/>
        </p:xfrm>
        <a:graphic>
          <a:graphicData uri="http://schemas.openxmlformats.org/drawingml/2006/table">
            <a:tbl>
              <a:tblPr firstRow="1" bandRow="1">
                <a:tableStyleId>{5940675A-B579-460E-94D1-54222C63F5DA}</a:tableStyleId>
              </a:tblPr>
              <a:tblGrid>
                <a:gridCol w="523631">
                  <a:extLst>
                    <a:ext uri="{9D8B030D-6E8A-4147-A177-3AD203B41FA5}">
                      <a16:colId xmlns:a16="http://schemas.microsoft.com/office/drawing/2014/main" val="3231770517"/>
                    </a:ext>
                  </a:extLst>
                </a:gridCol>
                <a:gridCol w="523631">
                  <a:extLst>
                    <a:ext uri="{9D8B030D-6E8A-4147-A177-3AD203B41FA5}">
                      <a16:colId xmlns:a16="http://schemas.microsoft.com/office/drawing/2014/main" val="269700582"/>
                    </a:ext>
                  </a:extLst>
                </a:gridCol>
                <a:gridCol w="523631">
                  <a:extLst>
                    <a:ext uri="{9D8B030D-6E8A-4147-A177-3AD203B41FA5}">
                      <a16:colId xmlns:a16="http://schemas.microsoft.com/office/drawing/2014/main" val="2081104348"/>
                    </a:ext>
                  </a:extLst>
                </a:gridCol>
              </a:tblGrid>
              <a:tr h="370840">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545370571"/>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921191201"/>
                  </a:ext>
                </a:extLst>
              </a:tr>
              <a:tr h="370840">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3944194482"/>
                  </a:ext>
                </a:extLst>
              </a:tr>
            </a:tbl>
          </a:graphicData>
        </a:graphic>
      </p:graphicFrame>
      <p:sp>
        <p:nvSpPr>
          <p:cNvPr id="7" name="TextBox 6">
            <a:extLst>
              <a:ext uri="{FF2B5EF4-FFF2-40B4-BE49-F238E27FC236}">
                <a16:creationId xmlns:a16="http://schemas.microsoft.com/office/drawing/2014/main" id="{5F631984-F752-4D45-B8CA-210BC9FE18D2}"/>
              </a:ext>
            </a:extLst>
          </p:cNvPr>
          <p:cNvSpPr txBox="1"/>
          <p:nvPr/>
        </p:nvSpPr>
        <p:spPr>
          <a:xfrm flipH="1">
            <a:off x="6557895" y="1472168"/>
            <a:ext cx="304800" cy="369332"/>
          </a:xfrm>
          <a:prstGeom prst="rect">
            <a:avLst/>
          </a:prstGeom>
          <a:noFill/>
        </p:spPr>
        <p:txBody>
          <a:bodyPr wrap="square" rtlCol="0">
            <a:spAutoFit/>
          </a:bodyPr>
          <a:lstStyle/>
          <a:p>
            <a:r>
              <a:rPr lang="en-US" dirty="0"/>
              <a:t>x</a:t>
            </a:r>
          </a:p>
        </p:txBody>
      </p:sp>
      <p:graphicFrame>
        <p:nvGraphicFramePr>
          <p:cNvPr id="8" name="Table 7">
            <a:extLst>
              <a:ext uri="{FF2B5EF4-FFF2-40B4-BE49-F238E27FC236}">
                <a16:creationId xmlns:a16="http://schemas.microsoft.com/office/drawing/2014/main" id="{DE4508A2-17AE-49A4-9496-DC96942A4CBF}"/>
              </a:ext>
            </a:extLst>
          </p:cNvPr>
          <p:cNvGraphicFramePr>
            <a:graphicFrameLocks noGrp="1"/>
          </p:cNvGraphicFramePr>
          <p:nvPr>
            <p:extLst>
              <p:ext uri="{D42A27DB-BD31-4B8C-83A1-F6EECF244321}">
                <p14:modId xmlns:p14="http://schemas.microsoft.com/office/powerpoint/2010/main" val="3332958141"/>
              </p:ext>
            </p:extLst>
          </p:nvPr>
        </p:nvGraphicFramePr>
        <p:xfrm>
          <a:off x="7222596" y="1100574"/>
          <a:ext cx="1570893" cy="1112520"/>
        </p:xfrm>
        <a:graphic>
          <a:graphicData uri="http://schemas.openxmlformats.org/drawingml/2006/table">
            <a:tbl>
              <a:tblPr firstRow="1" bandRow="1">
                <a:tableStyleId>{5940675A-B579-460E-94D1-54222C63F5DA}</a:tableStyleId>
              </a:tblPr>
              <a:tblGrid>
                <a:gridCol w="523631">
                  <a:extLst>
                    <a:ext uri="{9D8B030D-6E8A-4147-A177-3AD203B41FA5}">
                      <a16:colId xmlns:a16="http://schemas.microsoft.com/office/drawing/2014/main" val="2682875023"/>
                    </a:ext>
                  </a:extLst>
                </a:gridCol>
                <a:gridCol w="523631">
                  <a:extLst>
                    <a:ext uri="{9D8B030D-6E8A-4147-A177-3AD203B41FA5}">
                      <a16:colId xmlns:a16="http://schemas.microsoft.com/office/drawing/2014/main" val="2344033863"/>
                    </a:ext>
                  </a:extLst>
                </a:gridCol>
                <a:gridCol w="523631">
                  <a:extLst>
                    <a:ext uri="{9D8B030D-6E8A-4147-A177-3AD203B41FA5}">
                      <a16:colId xmlns:a16="http://schemas.microsoft.com/office/drawing/2014/main" val="3741718107"/>
                    </a:ext>
                  </a:extLst>
                </a:gridCol>
              </a:tblGrid>
              <a:tr h="370840">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724352164"/>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975997634"/>
                  </a:ext>
                </a:extLst>
              </a:tr>
              <a:tr h="370840">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181124270"/>
                  </a:ext>
                </a:extLst>
              </a:tr>
            </a:tbl>
          </a:graphicData>
        </a:graphic>
      </p:graphicFrame>
      <p:sp>
        <p:nvSpPr>
          <p:cNvPr id="9" name="TextBox 8">
            <a:extLst>
              <a:ext uri="{FF2B5EF4-FFF2-40B4-BE49-F238E27FC236}">
                <a16:creationId xmlns:a16="http://schemas.microsoft.com/office/drawing/2014/main" id="{27540F86-4157-4892-92EC-ACA1D35BDBCF}"/>
              </a:ext>
            </a:extLst>
          </p:cNvPr>
          <p:cNvSpPr txBox="1"/>
          <p:nvPr/>
        </p:nvSpPr>
        <p:spPr>
          <a:xfrm>
            <a:off x="0" y="2819400"/>
            <a:ext cx="8769204" cy="584775"/>
          </a:xfrm>
          <a:prstGeom prst="rect">
            <a:avLst/>
          </a:prstGeom>
          <a:noFill/>
        </p:spPr>
        <p:txBody>
          <a:bodyPr wrap="square" rtlCol="0">
            <a:spAutoFit/>
          </a:bodyPr>
          <a:lstStyle/>
          <a:p>
            <a:r>
              <a:rPr lang="en-US" sz="3200" dirty="0"/>
              <a:t>I6=0×0+1×1+0×0+1×1+1×1+1×1+1×0+1×1+1×0 =5</a:t>
            </a:r>
          </a:p>
        </p:txBody>
      </p:sp>
      <p:graphicFrame>
        <p:nvGraphicFramePr>
          <p:cNvPr id="10" name="Table 9">
            <a:extLst>
              <a:ext uri="{FF2B5EF4-FFF2-40B4-BE49-F238E27FC236}">
                <a16:creationId xmlns:a16="http://schemas.microsoft.com/office/drawing/2014/main" id="{5F2931B8-AD21-4511-9A43-29C1A87592C2}"/>
              </a:ext>
            </a:extLst>
          </p:cNvPr>
          <p:cNvGraphicFramePr>
            <a:graphicFrameLocks noGrp="1"/>
          </p:cNvGraphicFramePr>
          <p:nvPr>
            <p:extLst>
              <p:ext uri="{D42A27DB-BD31-4B8C-83A1-F6EECF244321}">
                <p14:modId xmlns:p14="http://schemas.microsoft.com/office/powerpoint/2010/main" val="2445437542"/>
              </p:ext>
            </p:extLst>
          </p:nvPr>
        </p:nvGraphicFramePr>
        <p:xfrm>
          <a:off x="467162" y="3810206"/>
          <a:ext cx="2482365" cy="1854200"/>
        </p:xfrm>
        <a:graphic>
          <a:graphicData uri="http://schemas.openxmlformats.org/drawingml/2006/table">
            <a:tbl>
              <a:tblPr firstRow="1" bandRow="1">
                <a:tableStyleId>{5940675A-B579-460E-94D1-54222C63F5DA}</a:tableStyleId>
              </a:tblPr>
              <a:tblGrid>
                <a:gridCol w="496473">
                  <a:extLst>
                    <a:ext uri="{9D8B030D-6E8A-4147-A177-3AD203B41FA5}">
                      <a16:colId xmlns:a16="http://schemas.microsoft.com/office/drawing/2014/main" val="4208560171"/>
                    </a:ext>
                  </a:extLst>
                </a:gridCol>
                <a:gridCol w="496473">
                  <a:extLst>
                    <a:ext uri="{9D8B030D-6E8A-4147-A177-3AD203B41FA5}">
                      <a16:colId xmlns:a16="http://schemas.microsoft.com/office/drawing/2014/main" val="3018743899"/>
                    </a:ext>
                  </a:extLst>
                </a:gridCol>
                <a:gridCol w="496473">
                  <a:extLst>
                    <a:ext uri="{9D8B030D-6E8A-4147-A177-3AD203B41FA5}">
                      <a16:colId xmlns:a16="http://schemas.microsoft.com/office/drawing/2014/main" val="3545689111"/>
                    </a:ext>
                  </a:extLst>
                </a:gridCol>
                <a:gridCol w="496473">
                  <a:extLst>
                    <a:ext uri="{9D8B030D-6E8A-4147-A177-3AD203B41FA5}">
                      <a16:colId xmlns:a16="http://schemas.microsoft.com/office/drawing/2014/main" val="289809900"/>
                    </a:ext>
                  </a:extLst>
                </a:gridCol>
                <a:gridCol w="496473">
                  <a:extLst>
                    <a:ext uri="{9D8B030D-6E8A-4147-A177-3AD203B41FA5}">
                      <a16:colId xmlns:a16="http://schemas.microsoft.com/office/drawing/2014/main" val="624428125"/>
                    </a:ext>
                  </a:extLst>
                </a:gridCol>
              </a:tblGrid>
              <a:tr h="370840">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360420875"/>
                  </a:ext>
                </a:extLst>
              </a:tr>
              <a:tr h="370840">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316573108"/>
                  </a:ext>
                </a:extLst>
              </a:tr>
              <a:tr h="370840">
                <a:tc>
                  <a:txBody>
                    <a:bodyPr/>
                    <a:lstStyle/>
                    <a:p>
                      <a:r>
                        <a:rPr lang="en-US" dirty="0"/>
                        <a:t>1</a:t>
                      </a:r>
                    </a:p>
                  </a:txBody>
                  <a:tcPr>
                    <a:solidFill>
                      <a:srgbClr val="92D050"/>
                    </a:solidFill>
                  </a:tcPr>
                </a:tc>
                <a:tc>
                  <a:txBody>
                    <a:bodyPr/>
                    <a:lstStyle/>
                    <a:p>
                      <a:r>
                        <a:rPr lang="en-US" dirty="0"/>
                        <a:t>0</a:t>
                      </a:r>
                    </a:p>
                  </a:txBody>
                  <a:tcPr>
                    <a:solidFill>
                      <a:srgbClr val="92D050"/>
                    </a:solidFill>
                  </a:tcPr>
                </a:tc>
                <a:tc>
                  <a:txBody>
                    <a:bodyPr/>
                    <a:lstStyle/>
                    <a:p>
                      <a:r>
                        <a:rPr lang="en-US" dirty="0"/>
                        <a:t>1</a:t>
                      </a:r>
                    </a:p>
                  </a:txBody>
                  <a:tcPr>
                    <a:solidFill>
                      <a:srgbClr val="92D050"/>
                    </a:solidFill>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346086469"/>
                  </a:ext>
                </a:extLst>
              </a:tr>
              <a:tr h="370840">
                <a:tc>
                  <a:txBody>
                    <a:bodyPr/>
                    <a:lstStyle/>
                    <a:p>
                      <a:r>
                        <a:rPr lang="en-US" dirty="0"/>
                        <a:t>0</a:t>
                      </a:r>
                    </a:p>
                  </a:txBody>
                  <a:tcPr>
                    <a:solidFill>
                      <a:srgbClr val="92D050"/>
                    </a:solidFill>
                  </a:tcPr>
                </a:tc>
                <a:tc>
                  <a:txBody>
                    <a:bodyPr/>
                    <a:lstStyle/>
                    <a:p>
                      <a:r>
                        <a:rPr lang="en-US" dirty="0"/>
                        <a:t>0</a:t>
                      </a:r>
                    </a:p>
                  </a:txBody>
                  <a:tcPr>
                    <a:solidFill>
                      <a:srgbClr val="92D050"/>
                    </a:solidFill>
                  </a:tcPr>
                </a:tc>
                <a:tc>
                  <a:txBody>
                    <a:bodyPr/>
                    <a:lstStyle/>
                    <a:p>
                      <a:r>
                        <a:rPr lang="en-US" dirty="0"/>
                        <a:t>1</a:t>
                      </a:r>
                    </a:p>
                  </a:txBody>
                  <a:tcPr>
                    <a:solidFill>
                      <a:srgbClr val="92D050"/>
                    </a:solidFill>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380511835"/>
                  </a:ext>
                </a:extLst>
              </a:tr>
              <a:tr h="370840">
                <a:tc>
                  <a:txBody>
                    <a:bodyPr/>
                    <a:lstStyle/>
                    <a:p>
                      <a:r>
                        <a:rPr lang="en-US" dirty="0"/>
                        <a:t>0</a:t>
                      </a:r>
                    </a:p>
                  </a:txBody>
                  <a:tcPr>
                    <a:solidFill>
                      <a:srgbClr val="92D050"/>
                    </a:solidFill>
                  </a:tcPr>
                </a:tc>
                <a:tc>
                  <a:txBody>
                    <a:bodyPr/>
                    <a:lstStyle/>
                    <a:p>
                      <a:r>
                        <a:rPr lang="en-US" dirty="0"/>
                        <a:t>1</a:t>
                      </a:r>
                    </a:p>
                  </a:txBody>
                  <a:tcPr>
                    <a:solidFill>
                      <a:srgbClr val="92D050"/>
                    </a:solidFill>
                  </a:tcPr>
                </a:tc>
                <a:tc>
                  <a:txBody>
                    <a:bodyPr/>
                    <a:lstStyle/>
                    <a:p>
                      <a:r>
                        <a:rPr lang="en-US" dirty="0"/>
                        <a:t>0</a:t>
                      </a:r>
                    </a:p>
                  </a:txBody>
                  <a:tcPr>
                    <a:solidFill>
                      <a:srgbClr val="92D050"/>
                    </a:solidFill>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3775850899"/>
                  </a:ext>
                </a:extLst>
              </a:tr>
            </a:tbl>
          </a:graphicData>
        </a:graphic>
      </p:graphicFrame>
      <p:sp>
        <p:nvSpPr>
          <p:cNvPr id="11" name="Arrow: Right 10">
            <a:extLst>
              <a:ext uri="{FF2B5EF4-FFF2-40B4-BE49-F238E27FC236}">
                <a16:creationId xmlns:a16="http://schemas.microsoft.com/office/drawing/2014/main" id="{541E8BA5-5E42-4046-BDC1-DAC8A852B9A4}"/>
              </a:ext>
            </a:extLst>
          </p:cNvPr>
          <p:cNvSpPr/>
          <p:nvPr/>
        </p:nvSpPr>
        <p:spPr>
          <a:xfrm>
            <a:off x="3505200" y="4552640"/>
            <a:ext cx="838200" cy="48463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6EE11EDA-7D5E-4F4B-A338-D5F928AA3E5D}"/>
              </a:ext>
            </a:extLst>
          </p:cNvPr>
          <p:cNvGraphicFramePr>
            <a:graphicFrameLocks noGrp="1"/>
          </p:cNvGraphicFramePr>
          <p:nvPr>
            <p:extLst>
              <p:ext uri="{D42A27DB-BD31-4B8C-83A1-F6EECF244321}">
                <p14:modId xmlns:p14="http://schemas.microsoft.com/office/powerpoint/2010/main" val="1030954834"/>
              </p:ext>
            </p:extLst>
          </p:nvPr>
        </p:nvGraphicFramePr>
        <p:xfrm>
          <a:off x="4623582" y="4238696"/>
          <a:ext cx="1570893" cy="1112520"/>
        </p:xfrm>
        <a:graphic>
          <a:graphicData uri="http://schemas.openxmlformats.org/drawingml/2006/table">
            <a:tbl>
              <a:tblPr firstRow="1" bandRow="1">
                <a:tableStyleId>{5940675A-B579-460E-94D1-54222C63F5DA}</a:tableStyleId>
              </a:tblPr>
              <a:tblGrid>
                <a:gridCol w="523631">
                  <a:extLst>
                    <a:ext uri="{9D8B030D-6E8A-4147-A177-3AD203B41FA5}">
                      <a16:colId xmlns:a16="http://schemas.microsoft.com/office/drawing/2014/main" val="3484362127"/>
                    </a:ext>
                  </a:extLst>
                </a:gridCol>
                <a:gridCol w="523631">
                  <a:extLst>
                    <a:ext uri="{9D8B030D-6E8A-4147-A177-3AD203B41FA5}">
                      <a16:colId xmlns:a16="http://schemas.microsoft.com/office/drawing/2014/main" val="74926543"/>
                    </a:ext>
                  </a:extLst>
                </a:gridCol>
                <a:gridCol w="523631">
                  <a:extLst>
                    <a:ext uri="{9D8B030D-6E8A-4147-A177-3AD203B41FA5}">
                      <a16:colId xmlns:a16="http://schemas.microsoft.com/office/drawing/2014/main" val="3091572738"/>
                    </a:ext>
                  </a:extLst>
                </a:gridCol>
              </a:tblGrid>
              <a:tr h="370840">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3563000955"/>
                  </a:ext>
                </a:extLst>
              </a:tr>
              <a:tr h="370840">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397376760"/>
                  </a:ext>
                </a:extLst>
              </a:tr>
              <a:tr h="370840">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3268507809"/>
                  </a:ext>
                </a:extLst>
              </a:tr>
            </a:tbl>
          </a:graphicData>
        </a:graphic>
      </p:graphicFrame>
      <p:sp>
        <p:nvSpPr>
          <p:cNvPr id="13" name="TextBox 12">
            <a:extLst>
              <a:ext uri="{FF2B5EF4-FFF2-40B4-BE49-F238E27FC236}">
                <a16:creationId xmlns:a16="http://schemas.microsoft.com/office/drawing/2014/main" id="{F3A90E96-0AB8-4D85-8D17-86053D13AC2B}"/>
              </a:ext>
            </a:extLst>
          </p:cNvPr>
          <p:cNvSpPr txBox="1"/>
          <p:nvPr/>
        </p:nvSpPr>
        <p:spPr>
          <a:xfrm>
            <a:off x="6710295" y="4599021"/>
            <a:ext cx="301686" cy="369332"/>
          </a:xfrm>
          <a:prstGeom prst="rect">
            <a:avLst/>
          </a:prstGeom>
          <a:noFill/>
        </p:spPr>
        <p:txBody>
          <a:bodyPr wrap="none" rtlCol="0">
            <a:spAutoFit/>
          </a:bodyPr>
          <a:lstStyle/>
          <a:p>
            <a:r>
              <a:rPr lang="en-US" dirty="0"/>
              <a:t>x</a:t>
            </a:r>
          </a:p>
        </p:txBody>
      </p:sp>
      <p:graphicFrame>
        <p:nvGraphicFramePr>
          <p:cNvPr id="14" name="Table 13">
            <a:extLst>
              <a:ext uri="{FF2B5EF4-FFF2-40B4-BE49-F238E27FC236}">
                <a16:creationId xmlns:a16="http://schemas.microsoft.com/office/drawing/2014/main" id="{EE91CD21-0B45-44DB-8115-7AFEDF776D39}"/>
              </a:ext>
            </a:extLst>
          </p:cNvPr>
          <p:cNvGraphicFramePr>
            <a:graphicFrameLocks noGrp="1"/>
          </p:cNvGraphicFramePr>
          <p:nvPr>
            <p:extLst>
              <p:ext uri="{D42A27DB-BD31-4B8C-83A1-F6EECF244321}">
                <p14:modId xmlns:p14="http://schemas.microsoft.com/office/powerpoint/2010/main" val="28339265"/>
              </p:ext>
            </p:extLst>
          </p:nvPr>
        </p:nvGraphicFramePr>
        <p:xfrm>
          <a:off x="7099210" y="4242994"/>
          <a:ext cx="1817664" cy="1112520"/>
        </p:xfrm>
        <a:graphic>
          <a:graphicData uri="http://schemas.openxmlformats.org/drawingml/2006/table">
            <a:tbl>
              <a:tblPr firstRow="1" bandRow="1">
                <a:tableStyleId>{5940675A-B579-460E-94D1-54222C63F5DA}</a:tableStyleId>
              </a:tblPr>
              <a:tblGrid>
                <a:gridCol w="605888">
                  <a:extLst>
                    <a:ext uri="{9D8B030D-6E8A-4147-A177-3AD203B41FA5}">
                      <a16:colId xmlns:a16="http://schemas.microsoft.com/office/drawing/2014/main" val="3650948028"/>
                    </a:ext>
                  </a:extLst>
                </a:gridCol>
                <a:gridCol w="605888">
                  <a:extLst>
                    <a:ext uri="{9D8B030D-6E8A-4147-A177-3AD203B41FA5}">
                      <a16:colId xmlns:a16="http://schemas.microsoft.com/office/drawing/2014/main" val="3258767410"/>
                    </a:ext>
                  </a:extLst>
                </a:gridCol>
                <a:gridCol w="605888">
                  <a:extLst>
                    <a:ext uri="{9D8B030D-6E8A-4147-A177-3AD203B41FA5}">
                      <a16:colId xmlns:a16="http://schemas.microsoft.com/office/drawing/2014/main" val="2061193074"/>
                    </a:ext>
                  </a:extLst>
                </a:gridCol>
              </a:tblGrid>
              <a:tr h="370840">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3759749607"/>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049269866"/>
                  </a:ext>
                </a:extLst>
              </a:tr>
              <a:tr h="370840">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45302573"/>
                  </a:ext>
                </a:extLst>
              </a:tr>
            </a:tbl>
          </a:graphicData>
        </a:graphic>
      </p:graphicFrame>
      <p:sp>
        <p:nvSpPr>
          <p:cNvPr id="15" name="TextBox 14">
            <a:extLst>
              <a:ext uri="{FF2B5EF4-FFF2-40B4-BE49-F238E27FC236}">
                <a16:creationId xmlns:a16="http://schemas.microsoft.com/office/drawing/2014/main" id="{E2A7505E-23AD-4F9B-972B-5B187A8F1CAD}"/>
              </a:ext>
            </a:extLst>
          </p:cNvPr>
          <p:cNvSpPr txBox="1"/>
          <p:nvPr/>
        </p:nvSpPr>
        <p:spPr>
          <a:xfrm>
            <a:off x="0" y="5943600"/>
            <a:ext cx="9144000" cy="584775"/>
          </a:xfrm>
          <a:prstGeom prst="rect">
            <a:avLst/>
          </a:prstGeom>
          <a:noFill/>
        </p:spPr>
        <p:txBody>
          <a:bodyPr wrap="square" rtlCol="0">
            <a:spAutoFit/>
          </a:bodyPr>
          <a:lstStyle/>
          <a:p>
            <a:r>
              <a:rPr lang="en-US" sz="3200" dirty="0"/>
              <a:t>I7=1×0+0×1+1×0+0×1+0×1+1×1+0×0+1×1+0×0 =2</a:t>
            </a:r>
          </a:p>
        </p:txBody>
      </p:sp>
    </p:spTree>
    <p:extLst>
      <p:ext uri="{BB962C8B-B14F-4D97-AF65-F5344CB8AC3E}">
        <p14:creationId xmlns:p14="http://schemas.microsoft.com/office/powerpoint/2010/main" val="32119767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543E110-A804-4613-94F5-6F37FF8412CD}"/>
              </a:ext>
            </a:extLst>
          </p:cNvPr>
          <p:cNvSpPr>
            <a:spLocks noGrp="1"/>
          </p:cNvSpPr>
          <p:nvPr>
            <p:ph idx="1"/>
          </p:nvPr>
        </p:nvSpPr>
        <p:spPr>
          <a:xfrm>
            <a:off x="0" y="533400"/>
            <a:ext cx="8686800" cy="6041136"/>
          </a:xfrm>
        </p:spPr>
        <p:txBody>
          <a:bodyPr>
            <a:normAutofit fontScale="85000" lnSpcReduction="20000"/>
          </a:bodyPr>
          <a:lstStyle/>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dirty="0"/>
          </a:p>
          <a:p>
            <a:pPr marL="109728" indent="0">
              <a:buNone/>
            </a:pPr>
            <a:r>
              <a:rPr lang="en-US" dirty="0"/>
              <a:t>I8=0×0+1×1+1×0+0×1+1×1+1×1+1×0+0×1+0×0=3</a:t>
            </a:r>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3500" dirty="0"/>
          </a:p>
          <a:p>
            <a:pPr marL="109728" indent="0">
              <a:buNone/>
            </a:pPr>
            <a:endParaRPr lang="en-US" sz="3500" dirty="0"/>
          </a:p>
          <a:p>
            <a:pPr marL="109728" indent="0">
              <a:buNone/>
            </a:pPr>
            <a:r>
              <a:rPr lang="en-US" sz="3500" dirty="0"/>
              <a:t>I9=1×0+1×1+1×0+1×1+1×1+0×1+0×1+1×1+1×0 =4</a:t>
            </a:r>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p:txBody>
      </p:sp>
      <p:graphicFrame>
        <p:nvGraphicFramePr>
          <p:cNvPr id="6" name="Table 5">
            <a:extLst>
              <a:ext uri="{FF2B5EF4-FFF2-40B4-BE49-F238E27FC236}">
                <a16:creationId xmlns:a16="http://schemas.microsoft.com/office/drawing/2014/main" id="{1B82D54C-D6F6-4656-A2B9-135CC699F0DE}"/>
              </a:ext>
            </a:extLst>
          </p:cNvPr>
          <p:cNvGraphicFramePr>
            <a:graphicFrameLocks noGrp="1"/>
          </p:cNvGraphicFramePr>
          <p:nvPr>
            <p:extLst>
              <p:ext uri="{D42A27DB-BD31-4B8C-83A1-F6EECF244321}">
                <p14:modId xmlns:p14="http://schemas.microsoft.com/office/powerpoint/2010/main" val="4285926661"/>
              </p:ext>
            </p:extLst>
          </p:nvPr>
        </p:nvGraphicFramePr>
        <p:xfrm>
          <a:off x="457200" y="772668"/>
          <a:ext cx="2438400" cy="1854200"/>
        </p:xfrm>
        <a:graphic>
          <a:graphicData uri="http://schemas.openxmlformats.org/drawingml/2006/table">
            <a:tbl>
              <a:tblPr firstRow="1" bandRow="1">
                <a:tableStyleId>{5940675A-B579-460E-94D1-54222C63F5DA}</a:tableStyleId>
              </a:tblPr>
              <a:tblGrid>
                <a:gridCol w="487680">
                  <a:extLst>
                    <a:ext uri="{9D8B030D-6E8A-4147-A177-3AD203B41FA5}">
                      <a16:colId xmlns:a16="http://schemas.microsoft.com/office/drawing/2014/main" val="1143005803"/>
                    </a:ext>
                  </a:extLst>
                </a:gridCol>
                <a:gridCol w="487680">
                  <a:extLst>
                    <a:ext uri="{9D8B030D-6E8A-4147-A177-3AD203B41FA5}">
                      <a16:colId xmlns:a16="http://schemas.microsoft.com/office/drawing/2014/main" val="2650264781"/>
                    </a:ext>
                  </a:extLst>
                </a:gridCol>
                <a:gridCol w="487680">
                  <a:extLst>
                    <a:ext uri="{9D8B030D-6E8A-4147-A177-3AD203B41FA5}">
                      <a16:colId xmlns:a16="http://schemas.microsoft.com/office/drawing/2014/main" val="746772661"/>
                    </a:ext>
                  </a:extLst>
                </a:gridCol>
                <a:gridCol w="487680">
                  <a:extLst>
                    <a:ext uri="{9D8B030D-6E8A-4147-A177-3AD203B41FA5}">
                      <a16:colId xmlns:a16="http://schemas.microsoft.com/office/drawing/2014/main" val="894771680"/>
                    </a:ext>
                  </a:extLst>
                </a:gridCol>
                <a:gridCol w="487680">
                  <a:extLst>
                    <a:ext uri="{9D8B030D-6E8A-4147-A177-3AD203B41FA5}">
                      <a16:colId xmlns:a16="http://schemas.microsoft.com/office/drawing/2014/main" val="1216248409"/>
                    </a:ext>
                  </a:extLst>
                </a:gridCol>
              </a:tblGrid>
              <a:tr h="370840">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344659626"/>
                  </a:ext>
                </a:extLst>
              </a:tr>
              <a:tr h="370840">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814582974"/>
                  </a:ext>
                </a:extLst>
              </a:tr>
              <a:tr h="370840">
                <a:tc>
                  <a:txBody>
                    <a:bodyPr/>
                    <a:lstStyle/>
                    <a:p>
                      <a:r>
                        <a:rPr lang="en-US" dirty="0"/>
                        <a:t>1</a:t>
                      </a:r>
                    </a:p>
                  </a:txBody>
                  <a:tcPr/>
                </a:tc>
                <a:tc>
                  <a:txBody>
                    <a:bodyPr/>
                    <a:lstStyle/>
                    <a:p>
                      <a:r>
                        <a:rPr lang="en-US" dirty="0"/>
                        <a:t>0</a:t>
                      </a:r>
                    </a:p>
                  </a:txBody>
                  <a:tcPr>
                    <a:solidFill>
                      <a:srgbClr val="92D050"/>
                    </a:solidFill>
                  </a:tcPr>
                </a:tc>
                <a:tc>
                  <a:txBody>
                    <a:bodyPr/>
                    <a:lstStyle/>
                    <a:p>
                      <a:r>
                        <a:rPr lang="en-US" dirty="0"/>
                        <a:t>1</a:t>
                      </a:r>
                    </a:p>
                  </a:txBody>
                  <a:tcPr>
                    <a:solidFill>
                      <a:srgbClr val="92D050"/>
                    </a:solidFill>
                  </a:tcPr>
                </a:tc>
                <a:tc>
                  <a:txBody>
                    <a:bodyPr/>
                    <a:lstStyle/>
                    <a:p>
                      <a:r>
                        <a:rPr lang="en-US" dirty="0"/>
                        <a:t>1</a:t>
                      </a:r>
                    </a:p>
                  </a:txBody>
                  <a:tcPr>
                    <a:solidFill>
                      <a:srgbClr val="92D050"/>
                    </a:solidFill>
                  </a:tcPr>
                </a:tc>
                <a:tc>
                  <a:txBody>
                    <a:bodyPr/>
                    <a:lstStyle/>
                    <a:p>
                      <a:r>
                        <a:rPr lang="en-US" dirty="0"/>
                        <a:t>1</a:t>
                      </a:r>
                    </a:p>
                  </a:txBody>
                  <a:tcPr/>
                </a:tc>
                <a:extLst>
                  <a:ext uri="{0D108BD9-81ED-4DB2-BD59-A6C34878D82A}">
                    <a16:rowId xmlns:a16="http://schemas.microsoft.com/office/drawing/2014/main" val="1330167547"/>
                  </a:ext>
                </a:extLst>
              </a:tr>
              <a:tr h="370840">
                <a:tc>
                  <a:txBody>
                    <a:bodyPr/>
                    <a:lstStyle/>
                    <a:p>
                      <a:r>
                        <a:rPr lang="en-US" dirty="0"/>
                        <a:t>0</a:t>
                      </a:r>
                    </a:p>
                  </a:txBody>
                  <a:tcPr/>
                </a:tc>
                <a:tc>
                  <a:txBody>
                    <a:bodyPr/>
                    <a:lstStyle/>
                    <a:p>
                      <a:r>
                        <a:rPr lang="en-US" dirty="0"/>
                        <a:t>0</a:t>
                      </a:r>
                    </a:p>
                  </a:txBody>
                  <a:tcPr>
                    <a:solidFill>
                      <a:srgbClr val="92D050"/>
                    </a:solidFill>
                  </a:tcPr>
                </a:tc>
                <a:tc>
                  <a:txBody>
                    <a:bodyPr/>
                    <a:lstStyle/>
                    <a:p>
                      <a:r>
                        <a:rPr lang="en-US" dirty="0"/>
                        <a:t>1</a:t>
                      </a:r>
                    </a:p>
                  </a:txBody>
                  <a:tcPr>
                    <a:solidFill>
                      <a:srgbClr val="92D050"/>
                    </a:solidFill>
                  </a:tcPr>
                </a:tc>
                <a:tc>
                  <a:txBody>
                    <a:bodyPr/>
                    <a:lstStyle/>
                    <a:p>
                      <a:r>
                        <a:rPr lang="en-US" dirty="0"/>
                        <a:t>1</a:t>
                      </a:r>
                    </a:p>
                  </a:txBody>
                  <a:tcPr>
                    <a:solidFill>
                      <a:srgbClr val="92D050"/>
                    </a:solidFill>
                  </a:tcPr>
                </a:tc>
                <a:tc>
                  <a:txBody>
                    <a:bodyPr/>
                    <a:lstStyle/>
                    <a:p>
                      <a:r>
                        <a:rPr lang="en-US" dirty="0"/>
                        <a:t>0</a:t>
                      </a:r>
                    </a:p>
                  </a:txBody>
                  <a:tcPr/>
                </a:tc>
                <a:extLst>
                  <a:ext uri="{0D108BD9-81ED-4DB2-BD59-A6C34878D82A}">
                    <a16:rowId xmlns:a16="http://schemas.microsoft.com/office/drawing/2014/main" val="2945780462"/>
                  </a:ext>
                </a:extLst>
              </a:tr>
              <a:tr h="370840">
                <a:tc>
                  <a:txBody>
                    <a:bodyPr/>
                    <a:lstStyle/>
                    <a:p>
                      <a:r>
                        <a:rPr lang="en-US" dirty="0"/>
                        <a:t>0</a:t>
                      </a:r>
                    </a:p>
                  </a:txBody>
                  <a:tcPr/>
                </a:tc>
                <a:tc>
                  <a:txBody>
                    <a:bodyPr/>
                    <a:lstStyle/>
                    <a:p>
                      <a:r>
                        <a:rPr lang="en-US" dirty="0"/>
                        <a:t>1</a:t>
                      </a:r>
                    </a:p>
                  </a:txBody>
                  <a:tcPr>
                    <a:solidFill>
                      <a:srgbClr val="92D050"/>
                    </a:solidFill>
                  </a:tcPr>
                </a:tc>
                <a:tc>
                  <a:txBody>
                    <a:bodyPr/>
                    <a:lstStyle/>
                    <a:p>
                      <a:r>
                        <a:rPr lang="en-US" dirty="0"/>
                        <a:t>0</a:t>
                      </a:r>
                    </a:p>
                  </a:txBody>
                  <a:tcPr>
                    <a:solidFill>
                      <a:srgbClr val="92D050"/>
                    </a:solidFill>
                  </a:tcPr>
                </a:tc>
                <a:tc>
                  <a:txBody>
                    <a:bodyPr/>
                    <a:lstStyle/>
                    <a:p>
                      <a:r>
                        <a:rPr lang="en-US" dirty="0"/>
                        <a:t>0</a:t>
                      </a:r>
                    </a:p>
                  </a:txBody>
                  <a:tcPr>
                    <a:solidFill>
                      <a:srgbClr val="92D050"/>
                    </a:solidFill>
                  </a:tcPr>
                </a:tc>
                <a:tc>
                  <a:txBody>
                    <a:bodyPr/>
                    <a:lstStyle/>
                    <a:p>
                      <a:r>
                        <a:rPr lang="en-US" dirty="0"/>
                        <a:t>1</a:t>
                      </a:r>
                    </a:p>
                  </a:txBody>
                  <a:tcPr/>
                </a:tc>
                <a:extLst>
                  <a:ext uri="{0D108BD9-81ED-4DB2-BD59-A6C34878D82A}">
                    <a16:rowId xmlns:a16="http://schemas.microsoft.com/office/drawing/2014/main" val="3654036314"/>
                  </a:ext>
                </a:extLst>
              </a:tr>
            </a:tbl>
          </a:graphicData>
        </a:graphic>
      </p:graphicFrame>
      <p:sp>
        <p:nvSpPr>
          <p:cNvPr id="7" name="Arrow: Right 6">
            <a:extLst>
              <a:ext uri="{FF2B5EF4-FFF2-40B4-BE49-F238E27FC236}">
                <a16:creationId xmlns:a16="http://schemas.microsoft.com/office/drawing/2014/main" id="{7A519D1D-8D2A-4317-9B79-2A3CD8EB4108}"/>
              </a:ext>
            </a:extLst>
          </p:cNvPr>
          <p:cNvSpPr/>
          <p:nvPr/>
        </p:nvSpPr>
        <p:spPr>
          <a:xfrm>
            <a:off x="3352800" y="1371600"/>
            <a:ext cx="762000" cy="48463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2816BE3F-E8D5-4908-8400-1BF49AD4DD0E}"/>
              </a:ext>
            </a:extLst>
          </p:cNvPr>
          <p:cNvGraphicFramePr>
            <a:graphicFrameLocks noGrp="1"/>
          </p:cNvGraphicFramePr>
          <p:nvPr>
            <p:extLst>
              <p:ext uri="{D42A27DB-BD31-4B8C-83A1-F6EECF244321}">
                <p14:modId xmlns:p14="http://schemas.microsoft.com/office/powerpoint/2010/main" val="785780922"/>
              </p:ext>
            </p:extLst>
          </p:nvPr>
        </p:nvGraphicFramePr>
        <p:xfrm>
          <a:off x="4508695" y="1143508"/>
          <a:ext cx="1663506" cy="1112520"/>
        </p:xfrm>
        <a:graphic>
          <a:graphicData uri="http://schemas.openxmlformats.org/drawingml/2006/table">
            <a:tbl>
              <a:tblPr firstRow="1" bandRow="1">
                <a:tableStyleId>{5940675A-B579-460E-94D1-54222C63F5DA}</a:tableStyleId>
              </a:tblPr>
              <a:tblGrid>
                <a:gridCol w="554502">
                  <a:extLst>
                    <a:ext uri="{9D8B030D-6E8A-4147-A177-3AD203B41FA5}">
                      <a16:colId xmlns:a16="http://schemas.microsoft.com/office/drawing/2014/main" val="563337619"/>
                    </a:ext>
                  </a:extLst>
                </a:gridCol>
                <a:gridCol w="554502">
                  <a:extLst>
                    <a:ext uri="{9D8B030D-6E8A-4147-A177-3AD203B41FA5}">
                      <a16:colId xmlns:a16="http://schemas.microsoft.com/office/drawing/2014/main" val="2518281229"/>
                    </a:ext>
                  </a:extLst>
                </a:gridCol>
                <a:gridCol w="554502">
                  <a:extLst>
                    <a:ext uri="{9D8B030D-6E8A-4147-A177-3AD203B41FA5}">
                      <a16:colId xmlns:a16="http://schemas.microsoft.com/office/drawing/2014/main" val="3561351777"/>
                    </a:ext>
                  </a:extLst>
                </a:gridCol>
              </a:tblGrid>
              <a:tr h="370840">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982581997"/>
                  </a:ext>
                </a:extLst>
              </a:tr>
              <a:tr h="370840">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102946092"/>
                  </a:ext>
                </a:extLst>
              </a:tr>
              <a:tr h="370840">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603594594"/>
                  </a:ext>
                </a:extLst>
              </a:tr>
            </a:tbl>
          </a:graphicData>
        </a:graphic>
      </p:graphicFrame>
      <p:sp>
        <p:nvSpPr>
          <p:cNvPr id="9" name="TextBox 8">
            <a:extLst>
              <a:ext uri="{FF2B5EF4-FFF2-40B4-BE49-F238E27FC236}">
                <a16:creationId xmlns:a16="http://schemas.microsoft.com/office/drawing/2014/main" id="{A4B24D44-0D33-464D-9CE3-E2BE8F53E2CD}"/>
              </a:ext>
            </a:extLst>
          </p:cNvPr>
          <p:cNvSpPr txBox="1"/>
          <p:nvPr/>
        </p:nvSpPr>
        <p:spPr>
          <a:xfrm>
            <a:off x="6415253" y="1429250"/>
            <a:ext cx="301686" cy="369332"/>
          </a:xfrm>
          <a:prstGeom prst="rect">
            <a:avLst/>
          </a:prstGeom>
          <a:noFill/>
        </p:spPr>
        <p:txBody>
          <a:bodyPr wrap="none" rtlCol="0">
            <a:spAutoFit/>
          </a:bodyPr>
          <a:lstStyle/>
          <a:p>
            <a:r>
              <a:rPr lang="en-US" dirty="0"/>
              <a:t>x</a:t>
            </a:r>
          </a:p>
        </p:txBody>
      </p:sp>
      <p:graphicFrame>
        <p:nvGraphicFramePr>
          <p:cNvPr id="10" name="Table 9">
            <a:extLst>
              <a:ext uri="{FF2B5EF4-FFF2-40B4-BE49-F238E27FC236}">
                <a16:creationId xmlns:a16="http://schemas.microsoft.com/office/drawing/2014/main" id="{C9A95602-A880-493B-814A-59DA07D46917}"/>
              </a:ext>
            </a:extLst>
          </p:cNvPr>
          <p:cNvGraphicFramePr>
            <a:graphicFrameLocks noGrp="1"/>
          </p:cNvGraphicFramePr>
          <p:nvPr>
            <p:extLst>
              <p:ext uri="{D42A27DB-BD31-4B8C-83A1-F6EECF244321}">
                <p14:modId xmlns:p14="http://schemas.microsoft.com/office/powerpoint/2010/main" val="1037158817"/>
              </p:ext>
            </p:extLst>
          </p:nvPr>
        </p:nvGraphicFramePr>
        <p:xfrm>
          <a:off x="6998089" y="1143508"/>
          <a:ext cx="1663506" cy="1112520"/>
        </p:xfrm>
        <a:graphic>
          <a:graphicData uri="http://schemas.openxmlformats.org/drawingml/2006/table">
            <a:tbl>
              <a:tblPr firstRow="1" bandRow="1">
                <a:tableStyleId>{5940675A-B579-460E-94D1-54222C63F5DA}</a:tableStyleId>
              </a:tblPr>
              <a:tblGrid>
                <a:gridCol w="554502">
                  <a:extLst>
                    <a:ext uri="{9D8B030D-6E8A-4147-A177-3AD203B41FA5}">
                      <a16:colId xmlns:a16="http://schemas.microsoft.com/office/drawing/2014/main" val="522099129"/>
                    </a:ext>
                  </a:extLst>
                </a:gridCol>
                <a:gridCol w="554502">
                  <a:extLst>
                    <a:ext uri="{9D8B030D-6E8A-4147-A177-3AD203B41FA5}">
                      <a16:colId xmlns:a16="http://schemas.microsoft.com/office/drawing/2014/main" val="1708265741"/>
                    </a:ext>
                  </a:extLst>
                </a:gridCol>
                <a:gridCol w="554502">
                  <a:extLst>
                    <a:ext uri="{9D8B030D-6E8A-4147-A177-3AD203B41FA5}">
                      <a16:colId xmlns:a16="http://schemas.microsoft.com/office/drawing/2014/main" val="231409112"/>
                    </a:ext>
                  </a:extLst>
                </a:gridCol>
              </a:tblGrid>
              <a:tr h="370840">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882568102"/>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3371868423"/>
                  </a:ext>
                </a:extLst>
              </a:tr>
              <a:tr h="370840">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644560469"/>
                  </a:ext>
                </a:extLst>
              </a:tr>
            </a:tbl>
          </a:graphicData>
        </a:graphic>
      </p:graphicFrame>
      <p:sp>
        <p:nvSpPr>
          <p:cNvPr id="12" name="Arrow: Right 11">
            <a:extLst>
              <a:ext uri="{FF2B5EF4-FFF2-40B4-BE49-F238E27FC236}">
                <a16:creationId xmlns:a16="http://schemas.microsoft.com/office/drawing/2014/main" id="{65BB9C4D-ABBF-4DD9-B293-98E1DC89AF9C}"/>
              </a:ext>
            </a:extLst>
          </p:cNvPr>
          <p:cNvSpPr/>
          <p:nvPr/>
        </p:nvSpPr>
        <p:spPr>
          <a:xfrm>
            <a:off x="3229508" y="4517137"/>
            <a:ext cx="914400" cy="48463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able 12">
            <a:extLst>
              <a:ext uri="{FF2B5EF4-FFF2-40B4-BE49-F238E27FC236}">
                <a16:creationId xmlns:a16="http://schemas.microsoft.com/office/drawing/2014/main" id="{049A324E-01E8-44F2-8532-09D8AB4D24D7}"/>
              </a:ext>
            </a:extLst>
          </p:cNvPr>
          <p:cNvGraphicFramePr>
            <a:graphicFrameLocks noGrp="1"/>
          </p:cNvGraphicFramePr>
          <p:nvPr>
            <p:extLst>
              <p:ext uri="{D42A27DB-BD31-4B8C-83A1-F6EECF244321}">
                <p14:modId xmlns:p14="http://schemas.microsoft.com/office/powerpoint/2010/main" val="3585101731"/>
              </p:ext>
            </p:extLst>
          </p:nvPr>
        </p:nvGraphicFramePr>
        <p:xfrm>
          <a:off x="539833" y="3691187"/>
          <a:ext cx="2438400" cy="1854200"/>
        </p:xfrm>
        <a:graphic>
          <a:graphicData uri="http://schemas.openxmlformats.org/drawingml/2006/table">
            <a:tbl>
              <a:tblPr firstRow="1" bandRow="1">
                <a:tableStyleId>{5940675A-B579-460E-94D1-54222C63F5DA}</a:tableStyleId>
              </a:tblPr>
              <a:tblGrid>
                <a:gridCol w="487680">
                  <a:extLst>
                    <a:ext uri="{9D8B030D-6E8A-4147-A177-3AD203B41FA5}">
                      <a16:colId xmlns:a16="http://schemas.microsoft.com/office/drawing/2014/main" val="4104995364"/>
                    </a:ext>
                  </a:extLst>
                </a:gridCol>
                <a:gridCol w="487680">
                  <a:extLst>
                    <a:ext uri="{9D8B030D-6E8A-4147-A177-3AD203B41FA5}">
                      <a16:colId xmlns:a16="http://schemas.microsoft.com/office/drawing/2014/main" val="3840231229"/>
                    </a:ext>
                  </a:extLst>
                </a:gridCol>
                <a:gridCol w="487680">
                  <a:extLst>
                    <a:ext uri="{9D8B030D-6E8A-4147-A177-3AD203B41FA5}">
                      <a16:colId xmlns:a16="http://schemas.microsoft.com/office/drawing/2014/main" val="2058284770"/>
                    </a:ext>
                  </a:extLst>
                </a:gridCol>
                <a:gridCol w="487680">
                  <a:extLst>
                    <a:ext uri="{9D8B030D-6E8A-4147-A177-3AD203B41FA5}">
                      <a16:colId xmlns:a16="http://schemas.microsoft.com/office/drawing/2014/main" val="2869956611"/>
                    </a:ext>
                  </a:extLst>
                </a:gridCol>
                <a:gridCol w="487680">
                  <a:extLst>
                    <a:ext uri="{9D8B030D-6E8A-4147-A177-3AD203B41FA5}">
                      <a16:colId xmlns:a16="http://schemas.microsoft.com/office/drawing/2014/main" val="1026973674"/>
                    </a:ext>
                  </a:extLst>
                </a:gridCol>
              </a:tblGrid>
              <a:tr h="370840">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685836917"/>
                  </a:ext>
                </a:extLst>
              </a:tr>
              <a:tr h="370840">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414409386"/>
                  </a:ext>
                </a:extLst>
              </a:tr>
              <a:tr h="370840">
                <a:tc>
                  <a:txBody>
                    <a:bodyPr/>
                    <a:lstStyle/>
                    <a:p>
                      <a:r>
                        <a:rPr lang="en-US" dirty="0"/>
                        <a:t>1</a:t>
                      </a:r>
                    </a:p>
                  </a:txBody>
                  <a:tcPr/>
                </a:tc>
                <a:tc>
                  <a:txBody>
                    <a:bodyPr/>
                    <a:lstStyle/>
                    <a:p>
                      <a:r>
                        <a:rPr lang="en-US" dirty="0"/>
                        <a:t>0</a:t>
                      </a:r>
                    </a:p>
                  </a:txBody>
                  <a:tcPr/>
                </a:tc>
                <a:tc>
                  <a:txBody>
                    <a:bodyPr/>
                    <a:lstStyle/>
                    <a:p>
                      <a:r>
                        <a:rPr lang="en-US" dirty="0"/>
                        <a:t>1</a:t>
                      </a:r>
                    </a:p>
                  </a:txBody>
                  <a:tcPr>
                    <a:solidFill>
                      <a:srgbClr val="92D050"/>
                    </a:solidFill>
                  </a:tcPr>
                </a:tc>
                <a:tc>
                  <a:txBody>
                    <a:bodyPr/>
                    <a:lstStyle/>
                    <a:p>
                      <a:r>
                        <a:rPr lang="en-US" dirty="0"/>
                        <a:t>1</a:t>
                      </a:r>
                    </a:p>
                  </a:txBody>
                  <a:tcPr>
                    <a:solidFill>
                      <a:srgbClr val="92D050"/>
                    </a:solidFill>
                  </a:tcPr>
                </a:tc>
                <a:tc>
                  <a:txBody>
                    <a:bodyPr/>
                    <a:lstStyle/>
                    <a:p>
                      <a:r>
                        <a:rPr lang="en-US" dirty="0"/>
                        <a:t>1</a:t>
                      </a:r>
                    </a:p>
                  </a:txBody>
                  <a:tcPr>
                    <a:solidFill>
                      <a:srgbClr val="92D050"/>
                    </a:solidFill>
                  </a:tcPr>
                </a:tc>
                <a:extLst>
                  <a:ext uri="{0D108BD9-81ED-4DB2-BD59-A6C34878D82A}">
                    <a16:rowId xmlns:a16="http://schemas.microsoft.com/office/drawing/2014/main" val="3364294414"/>
                  </a:ext>
                </a:extLst>
              </a:tr>
              <a:tr h="370840">
                <a:tc>
                  <a:txBody>
                    <a:bodyPr/>
                    <a:lstStyle/>
                    <a:p>
                      <a:r>
                        <a:rPr lang="en-US" dirty="0"/>
                        <a:t>0</a:t>
                      </a:r>
                    </a:p>
                  </a:txBody>
                  <a:tcPr/>
                </a:tc>
                <a:tc>
                  <a:txBody>
                    <a:bodyPr/>
                    <a:lstStyle/>
                    <a:p>
                      <a:r>
                        <a:rPr lang="en-US" dirty="0"/>
                        <a:t>0</a:t>
                      </a:r>
                    </a:p>
                  </a:txBody>
                  <a:tcPr/>
                </a:tc>
                <a:tc>
                  <a:txBody>
                    <a:bodyPr/>
                    <a:lstStyle/>
                    <a:p>
                      <a:r>
                        <a:rPr lang="en-US" dirty="0"/>
                        <a:t>1</a:t>
                      </a:r>
                    </a:p>
                  </a:txBody>
                  <a:tcPr>
                    <a:solidFill>
                      <a:srgbClr val="92D050"/>
                    </a:solidFill>
                  </a:tcPr>
                </a:tc>
                <a:tc>
                  <a:txBody>
                    <a:bodyPr/>
                    <a:lstStyle/>
                    <a:p>
                      <a:r>
                        <a:rPr lang="en-US" dirty="0"/>
                        <a:t>1</a:t>
                      </a:r>
                    </a:p>
                  </a:txBody>
                  <a:tcPr>
                    <a:solidFill>
                      <a:srgbClr val="92D050"/>
                    </a:solidFill>
                  </a:tcPr>
                </a:tc>
                <a:tc>
                  <a:txBody>
                    <a:bodyPr/>
                    <a:lstStyle/>
                    <a:p>
                      <a:r>
                        <a:rPr lang="en-US" dirty="0"/>
                        <a:t>0</a:t>
                      </a:r>
                    </a:p>
                  </a:txBody>
                  <a:tcPr>
                    <a:solidFill>
                      <a:srgbClr val="92D050"/>
                    </a:solidFill>
                  </a:tcPr>
                </a:tc>
                <a:extLst>
                  <a:ext uri="{0D108BD9-81ED-4DB2-BD59-A6C34878D82A}">
                    <a16:rowId xmlns:a16="http://schemas.microsoft.com/office/drawing/2014/main" val="2956951300"/>
                  </a:ext>
                </a:extLst>
              </a:tr>
              <a:tr h="370840">
                <a:tc>
                  <a:txBody>
                    <a:bodyPr/>
                    <a:lstStyle/>
                    <a:p>
                      <a:r>
                        <a:rPr lang="en-US" dirty="0"/>
                        <a:t>0</a:t>
                      </a:r>
                    </a:p>
                  </a:txBody>
                  <a:tcPr/>
                </a:tc>
                <a:tc>
                  <a:txBody>
                    <a:bodyPr/>
                    <a:lstStyle/>
                    <a:p>
                      <a:r>
                        <a:rPr lang="en-US" dirty="0"/>
                        <a:t>1</a:t>
                      </a:r>
                    </a:p>
                  </a:txBody>
                  <a:tcPr/>
                </a:tc>
                <a:tc>
                  <a:txBody>
                    <a:bodyPr/>
                    <a:lstStyle/>
                    <a:p>
                      <a:r>
                        <a:rPr lang="en-US" dirty="0"/>
                        <a:t>0</a:t>
                      </a:r>
                    </a:p>
                  </a:txBody>
                  <a:tcPr>
                    <a:solidFill>
                      <a:srgbClr val="92D050"/>
                    </a:solidFill>
                  </a:tcPr>
                </a:tc>
                <a:tc>
                  <a:txBody>
                    <a:bodyPr/>
                    <a:lstStyle/>
                    <a:p>
                      <a:r>
                        <a:rPr lang="en-US" dirty="0"/>
                        <a:t>0</a:t>
                      </a:r>
                    </a:p>
                  </a:txBody>
                  <a:tcPr>
                    <a:solidFill>
                      <a:srgbClr val="92D050"/>
                    </a:solidFill>
                  </a:tcPr>
                </a:tc>
                <a:tc>
                  <a:txBody>
                    <a:bodyPr/>
                    <a:lstStyle/>
                    <a:p>
                      <a:r>
                        <a:rPr lang="en-US" dirty="0"/>
                        <a:t>1</a:t>
                      </a:r>
                    </a:p>
                  </a:txBody>
                  <a:tcPr>
                    <a:solidFill>
                      <a:srgbClr val="92D050"/>
                    </a:solidFill>
                  </a:tcPr>
                </a:tc>
                <a:extLst>
                  <a:ext uri="{0D108BD9-81ED-4DB2-BD59-A6C34878D82A}">
                    <a16:rowId xmlns:a16="http://schemas.microsoft.com/office/drawing/2014/main" val="551867561"/>
                  </a:ext>
                </a:extLst>
              </a:tr>
            </a:tbl>
          </a:graphicData>
        </a:graphic>
      </p:graphicFrame>
      <p:graphicFrame>
        <p:nvGraphicFramePr>
          <p:cNvPr id="14" name="Table 13">
            <a:extLst>
              <a:ext uri="{FF2B5EF4-FFF2-40B4-BE49-F238E27FC236}">
                <a16:creationId xmlns:a16="http://schemas.microsoft.com/office/drawing/2014/main" id="{231F28EB-2E88-4571-9FDC-B413965B6A0D}"/>
              </a:ext>
            </a:extLst>
          </p:cNvPr>
          <p:cNvGraphicFramePr>
            <a:graphicFrameLocks noGrp="1"/>
          </p:cNvGraphicFramePr>
          <p:nvPr>
            <p:extLst>
              <p:ext uri="{D42A27DB-BD31-4B8C-83A1-F6EECF244321}">
                <p14:modId xmlns:p14="http://schemas.microsoft.com/office/powerpoint/2010/main" val="3557905527"/>
              </p:ext>
            </p:extLst>
          </p:nvPr>
        </p:nvGraphicFramePr>
        <p:xfrm>
          <a:off x="4447827" y="4243324"/>
          <a:ext cx="1663506" cy="1112520"/>
        </p:xfrm>
        <a:graphic>
          <a:graphicData uri="http://schemas.openxmlformats.org/drawingml/2006/table">
            <a:tbl>
              <a:tblPr firstRow="1" bandRow="1">
                <a:tableStyleId>{5940675A-B579-460E-94D1-54222C63F5DA}</a:tableStyleId>
              </a:tblPr>
              <a:tblGrid>
                <a:gridCol w="554502">
                  <a:extLst>
                    <a:ext uri="{9D8B030D-6E8A-4147-A177-3AD203B41FA5}">
                      <a16:colId xmlns:a16="http://schemas.microsoft.com/office/drawing/2014/main" val="4052336779"/>
                    </a:ext>
                  </a:extLst>
                </a:gridCol>
                <a:gridCol w="554502">
                  <a:extLst>
                    <a:ext uri="{9D8B030D-6E8A-4147-A177-3AD203B41FA5}">
                      <a16:colId xmlns:a16="http://schemas.microsoft.com/office/drawing/2014/main" val="4176162412"/>
                    </a:ext>
                  </a:extLst>
                </a:gridCol>
                <a:gridCol w="554502">
                  <a:extLst>
                    <a:ext uri="{9D8B030D-6E8A-4147-A177-3AD203B41FA5}">
                      <a16:colId xmlns:a16="http://schemas.microsoft.com/office/drawing/2014/main" val="3013936572"/>
                    </a:ext>
                  </a:extLst>
                </a:gridCol>
              </a:tblGrid>
              <a:tr h="370840">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403644456"/>
                  </a:ext>
                </a:extLst>
              </a:tr>
              <a:tr h="370840">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3940765194"/>
                  </a:ext>
                </a:extLst>
              </a:tr>
              <a:tr h="370840">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734167146"/>
                  </a:ext>
                </a:extLst>
              </a:tr>
            </a:tbl>
          </a:graphicData>
        </a:graphic>
      </p:graphicFrame>
      <p:sp>
        <p:nvSpPr>
          <p:cNvPr id="15" name="TextBox 14">
            <a:extLst>
              <a:ext uri="{FF2B5EF4-FFF2-40B4-BE49-F238E27FC236}">
                <a16:creationId xmlns:a16="http://schemas.microsoft.com/office/drawing/2014/main" id="{AD051BB3-3658-42C8-BACE-FD82133D64E6}"/>
              </a:ext>
            </a:extLst>
          </p:cNvPr>
          <p:cNvSpPr txBox="1"/>
          <p:nvPr/>
        </p:nvSpPr>
        <p:spPr>
          <a:xfrm>
            <a:off x="6303097" y="4614918"/>
            <a:ext cx="301686" cy="369332"/>
          </a:xfrm>
          <a:prstGeom prst="rect">
            <a:avLst/>
          </a:prstGeom>
          <a:noFill/>
        </p:spPr>
        <p:txBody>
          <a:bodyPr wrap="none" rtlCol="0">
            <a:spAutoFit/>
          </a:bodyPr>
          <a:lstStyle/>
          <a:p>
            <a:r>
              <a:rPr lang="en-US" dirty="0"/>
              <a:t>x</a:t>
            </a:r>
          </a:p>
        </p:txBody>
      </p:sp>
      <p:graphicFrame>
        <p:nvGraphicFramePr>
          <p:cNvPr id="16" name="Table 15">
            <a:extLst>
              <a:ext uri="{FF2B5EF4-FFF2-40B4-BE49-F238E27FC236}">
                <a16:creationId xmlns:a16="http://schemas.microsoft.com/office/drawing/2014/main" id="{1E49763C-7EBA-4C66-A8DA-BEA2AF180787}"/>
              </a:ext>
            </a:extLst>
          </p:cNvPr>
          <p:cNvGraphicFramePr>
            <a:graphicFrameLocks noGrp="1"/>
          </p:cNvGraphicFramePr>
          <p:nvPr>
            <p:extLst>
              <p:ext uri="{D42A27DB-BD31-4B8C-83A1-F6EECF244321}">
                <p14:modId xmlns:p14="http://schemas.microsoft.com/office/powerpoint/2010/main" val="36750927"/>
              </p:ext>
            </p:extLst>
          </p:nvPr>
        </p:nvGraphicFramePr>
        <p:xfrm>
          <a:off x="6981093" y="4243324"/>
          <a:ext cx="1705707" cy="1112520"/>
        </p:xfrm>
        <a:graphic>
          <a:graphicData uri="http://schemas.openxmlformats.org/drawingml/2006/table">
            <a:tbl>
              <a:tblPr firstRow="1" bandRow="1">
                <a:tableStyleId>{5940675A-B579-460E-94D1-54222C63F5DA}</a:tableStyleId>
              </a:tblPr>
              <a:tblGrid>
                <a:gridCol w="568569">
                  <a:extLst>
                    <a:ext uri="{9D8B030D-6E8A-4147-A177-3AD203B41FA5}">
                      <a16:colId xmlns:a16="http://schemas.microsoft.com/office/drawing/2014/main" val="384439550"/>
                    </a:ext>
                  </a:extLst>
                </a:gridCol>
                <a:gridCol w="603739">
                  <a:extLst>
                    <a:ext uri="{9D8B030D-6E8A-4147-A177-3AD203B41FA5}">
                      <a16:colId xmlns:a16="http://schemas.microsoft.com/office/drawing/2014/main" val="2890454189"/>
                    </a:ext>
                  </a:extLst>
                </a:gridCol>
                <a:gridCol w="533399">
                  <a:extLst>
                    <a:ext uri="{9D8B030D-6E8A-4147-A177-3AD203B41FA5}">
                      <a16:colId xmlns:a16="http://schemas.microsoft.com/office/drawing/2014/main" val="2673683668"/>
                    </a:ext>
                  </a:extLst>
                </a:gridCol>
              </a:tblGrid>
              <a:tr h="370840">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3987928873"/>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4182324478"/>
                  </a:ext>
                </a:extLst>
              </a:tr>
              <a:tr h="370840">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93324125"/>
                  </a:ext>
                </a:extLst>
              </a:tr>
            </a:tbl>
          </a:graphicData>
        </a:graphic>
      </p:graphicFrame>
    </p:spTree>
    <p:extLst>
      <p:ext uri="{BB962C8B-B14F-4D97-AF65-F5344CB8AC3E}">
        <p14:creationId xmlns:p14="http://schemas.microsoft.com/office/powerpoint/2010/main" val="607010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509F6E3F-D610-4CDC-B2F8-414F2F4833EB}"/>
              </a:ext>
            </a:extLst>
          </p:cNvPr>
          <p:cNvGraphicFramePr>
            <a:graphicFrameLocks noGrp="1"/>
          </p:cNvGraphicFramePr>
          <p:nvPr>
            <p:ph idx="1"/>
            <p:extLst>
              <p:ext uri="{D42A27DB-BD31-4B8C-83A1-F6EECF244321}">
                <p14:modId xmlns:p14="http://schemas.microsoft.com/office/powerpoint/2010/main" val="1318125088"/>
              </p:ext>
            </p:extLst>
          </p:nvPr>
        </p:nvGraphicFramePr>
        <p:xfrm>
          <a:off x="6019800" y="228600"/>
          <a:ext cx="2945379" cy="1933896"/>
        </p:xfrm>
        <a:graphic>
          <a:graphicData uri="http://schemas.openxmlformats.org/drawingml/2006/table">
            <a:tbl>
              <a:tblPr firstRow="1" bandRow="1">
                <a:tableStyleId>{5940675A-B579-460E-94D1-54222C63F5DA}</a:tableStyleId>
              </a:tblPr>
              <a:tblGrid>
                <a:gridCol w="981793">
                  <a:extLst>
                    <a:ext uri="{9D8B030D-6E8A-4147-A177-3AD203B41FA5}">
                      <a16:colId xmlns:a16="http://schemas.microsoft.com/office/drawing/2014/main" val="121085072"/>
                    </a:ext>
                  </a:extLst>
                </a:gridCol>
                <a:gridCol w="913798">
                  <a:extLst>
                    <a:ext uri="{9D8B030D-6E8A-4147-A177-3AD203B41FA5}">
                      <a16:colId xmlns:a16="http://schemas.microsoft.com/office/drawing/2014/main" val="638957596"/>
                    </a:ext>
                  </a:extLst>
                </a:gridCol>
                <a:gridCol w="1049788">
                  <a:extLst>
                    <a:ext uri="{9D8B030D-6E8A-4147-A177-3AD203B41FA5}">
                      <a16:colId xmlns:a16="http://schemas.microsoft.com/office/drawing/2014/main" val="3184989404"/>
                    </a:ext>
                  </a:extLst>
                </a:gridCol>
              </a:tblGrid>
              <a:tr h="644632">
                <a:tc>
                  <a:txBody>
                    <a:bodyPr/>
                    <a:lstStyle/>
                    <a:p>
                      <a:r>
                        <a:rPr lang="en-US" sz="3600" dirty="0"/>
                        <a:t>2</a:t>
                      </a:r>
                    </a:p>
                  </a:txBody>
                  <a:tcPr/>
                </a:tc>
                <a:tc>
                  <a:txBody>
                    <a:bodyPr/>
                    <a:lstStyle/>
                    <a:p>
                      <a:r>
                        <a:rPr lang="en-US" sz="3600" dirty="0"/>
                        <a:t>3</a:t>
                      </a:r>
                    </a:p>
                  </a:txBody>
                  <a:tcPr/>
                </a:tc>
                <a:tc>
                  <a:txBody>
                    <a:bodyPr/>
                    <a:lstStyle/>
                    <a:p>
                      <a:r>
                        <a:rPr lang="en-US" sz="3600" dirty="0"/>
                        <a:t>2</a:t>
                      </a:r>
                    </a:p>
                  </a:txBody>
                  <a:tcPr/>
                </a:tc>
                <a:extLst>
                  <a:ext uri="{0D108BD9-81ED-4DB2-BD59-A6C34878D82A}">
                    <a16:rowId xmlns:a16="http://schemas.microsoft.com/office/drawing/2014/main" val="71329015"/>
                  </a:ext>
                </a:extLst>
              </a:tr>
              <a:tr h="644632">
                <a:tc>
                  <a:txBody>
                    <a:bodyPr/>
                    <a:lstStyle/>
                    <a:p>
                      <a:r>
                        <a:rPr lang="en-US" sz="3600" dirty="0"/>
                        <a:t>3</a:t>
                      </a:r>
                    </a:p>
                  </a:txBody>
                  <a:tcPr/>
                </a:tc>
                <a:tc>
                  <a:txBody>
                    <a:bodyPr/>
                    <a:lstStyle/>
                    <a:p>
                      <a:r>
                        <a:rPr lang="en-US" sz="3600" dirty="0"/>
                        <a:t>3</a:t>
                      </a:r>
                    </a:p>
                  </a:txBody>
                  <a:tcPr/>
                </a:tc>
                <a:tc>
                  <a:txBody>
                    <a:bodyPr/>
                    <a:lstStyle/>
                    <a:p>
                      <a:r>
                        <a:rPr lang="en-US" sz="3600" dirty="0"/>
                        <a:t>5</a:t>
                      </a:r>
                    </a:p>
                  </a:txBody>
                  <a:tcPr/>
                </a:tc>
                <a:extLst>
                  <a:ext uri="{0D108BD9-81ED-4DB2-BD59-A6C34878D82A}">
                    <a16:rowId xmlns:a16="http://schemas.microsoft.com/office/drawing/2014/main" val="2485246058"/>
                  </a:ext>
                </a:extLst>
              </a:tr>
              <a:tr h="644632">
                <a:tc>
                  <a:txBody>
                    <a:bodyPr/>
                    <a:lstStyle/>
                    <a:p>
                      <a:r>
                        <a:rPr lang="en-US" sz="3600" dirty="0"/>
                        <a:t>2</a:t>
                      </a:r>
                    </a:p>
                  </a:txBody>
                  <a:tcPr/>
                </a:tc>
                <a:tc>
                  <a:txBody>
                    <a:bodyPr/>
                    <a:lstStyle/>
                    <a:p>
                      <a:r>
                        <a:rPr lang="en-US" sz="3600" dirty="0"/>
                        <a:t>3</a:t>
                      </a:r>
                    </a:p>
                  </a:txBody>
                  <a:tcPr/>
                </a:tc>
                <a:tc>
                  <a:txBody>
                    <a:bodyPr/>
                    <a:lstStyle/>
                    <a:p>
                      <a:r>
                        <a:rPr lang="en-US" sz="3600" dirty="0"/>
                        <a:t>4</a:t>
                      </a:r>
                    </a:p>
                  </a:txBody>
                  <a:tcPr/>
                </a:tc>
                <a:extLst>
                  <a:ext uri="{0D108BD9-81ED-4DB2-BD59-A6C34878D82A}">
                    <a16:rowId xmlns:a16="http://schemas.microsoft.com/office/drawing/2014/main" val="395827254"/>
                  </a:ext>
                </a:extLst>
              </a:tr>
            </a:tbl>
          </a:graphicData>
        </a:graphic>
      </p:graphicFrame>
      <p:pic>
        <p:nvPicPr>
          <p:cNvPr id="4" name="Content Placeholder 3">
            <a:extLst>
              <a:ext uri="{FF2B5EF4-FFF2-40B4-BE49-F238E27FC236}">
                <a16:creationId xmlns:a16="http://schemas.microsoft.com/office/drawing/2014/main" id="{AE4CF905-0345-40B8-88C2-C9BA49597143}"/>
              </a:ext>
            </a:extLst>
          </p:cNvPr>
          <p:cNvPicPr>
            <a:picLocks noChangeAspect="1"/>
          </p:cNvPicPr>
          <p:nvPr/>
        </p:nvPicPr>
        <p:blipFill>
          <a:blip r:embed="rId2" cstate="print"/>
          <a:stretch>
            <a:fillRect/>
          </a:stretch>
        </p:blipFill>
        <p:spPr>
          <a:xfrm>
            <a:off x="990600" y="152400"/>
            <a:ext cx="2908585" cy="2133600"/>
          </a:xfrm>
          <a:prstGeom prst="rect">
            <a:avLst/>
          </a:prstGeom>
        </p:spPr>
      </p:pic>
      <p:sp>
        <p:nvSpPr>
          <p:cNvPr id="5" name="Arrow: Right 4">
            <a:extLst>
              <a:ext uri="{FF2B5EF4-FFF2-40B4-BE49-F238E27FC236}">
                <a16:creationId xmlns:a16="http://schemas.microsoft.com/office/drawing/2014/main" id="{EBC83A87-F17E-4841-9D51-2AEBF23D99C7}"/>
              </a:ext>
            </a:extLst>
          </p:cNvPr>
          <p:cNvSpPr/>
          <p:nvPr/>
        </p:nvSpPr>
        <p:spPr>
          <a:xfrm>
            <a:off x="4343400" y="838200"/>
            <a:ext cx="978408" cy="48463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2667000"/>
            <a:ext cx="9144000" cy="3539430"/>
          </a:xfrm>
          <a:prstGeom prst="rect">
            <a:avLst/>
          </a:prstGeom>
        </p:spPr>
        <p:txBody>
          <a:bodyPr wrap="square">
            <a:spAutoFit/>
          </a:bodyPr>
          <a:lstStyle/>
          <a:p>
            <a:r>
              <a:rPr lang="en-US" b="1" dirty="0"/>
              <a:t>‘</a:t>
            </a:r>
            <a:r>
              <a:rPr lang="en-US" sz="3200" b="1" dirty="0">
                <a:solidFill>
                  <a:srgbClr val="FF0000"/>
                </a:solidFill>
              </a:rPr>
              <a:t>Convolved Feature’ or ‘Activation Map’ or the ‘Feature Map‘.</a:t>
            </a:r>
          </a:p>
          <a:p>
            <a:endParaRPr lang="en-US" sz="3200" b="1" dirty="0">
              <a:solidFill>
                <a:srgbClr val="FF0000"/>
              </a:solidFill>
            </a:endParaRPr>
          </a:p>
          <a:p>
            <a:r>
              <a:rPr lang="en-US" sz="3200" b="1" dirty="0"/>
              <a:t>It is evident that different values of the filter matrix will produce different Feature Maps for the same input image.</a:t>
            </a:r>
          </a:p>
          <a:p>
            <a:endParaRPr lang="en-US" sz="3200" dirty="0"/>
          </a:p>
        </p:txBody>
      </p:sp>
    </p:spTree>
    <p:extLst>
      <p:ext uri="{BB962C8B-B14F-4D97-AF65-F5344CB8AC3E}">
        <p14:creationId xmlns:p14="http://schemas.microsoft.com/office/powerpoint/2010/main" val="79327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F136B7-8A16-42A7-89CE-D4759B2B203B}"/>
              </a:ext>
            </a:extLst>
          </p:cNvPr>
          <p:cNvSpPr>
            <a:spLocks noGrp="1"/>
          </p:cNvSpPr>
          <p:nvPr>
            <p:ph idx="1"/>
          </p:nvPr>
        </p:nvSpPr>
        <p:spPr>
          <a:xfrm>
            <a:off x="0" y="0"/>
            <a:ext cx="9144000" cy="6858000"/>
          </a:xfrm>
        </p:spPr>
        <p:txBody>
          <a:bodyPr>
            <a:normAutofit fontScale="92500" lnSpcReduction="10000"/>
          </a:bodyPr>
          <a:lstStyle/>
          <a:p>
            <a:r>
              <a:rPr lang="en-US" sz="2400" b="1" dirty="0">
                <a:solidFill>
                  <a:srgbClr val="FF0000"/>
                </a:solidFill>
              </a:rPr>
              <a:t>input is a 32 x 32 x 3 array of pixel values.</a:t>
            </a:r>
          </a:p>
          <a:p>
            <a:r>
              <a:rPr lang="en-US" sz="2400" b="1" dirty="0"/>
              <a:t>The best way to explain a conv layer is to imagine a flashlight that is shining over the top left of the image and let’s say that the light this flashlight shines covers a 5 x 5 area.</a:t>
            </a:r>
          </a:p>
          <a:p>
            <a:endParaRPr lang="en-US" sz="2400" dirty="0"/>
          </a:p>
          <a:p>
            <a:endParaRPr lang="en-US" sz="2400" dirty="0"/>
          </a:p>
          <a:p>
            <a:endParaRPr lang="en-US" sz="24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600" b="1" dirty="0"/>
              <a:t>Imagine this flashlight sliding across all the areas of the input image</a:t>
            </a:r>
          </a:p>
        </p:txBody>
      </p:sp>
      <p:pic>
        <p:nvPicPr>
          <p:cNvPr id="5" name="Picture 4">
            <a:extLst>
              <a:ext uri="{FF2B5EF4-FFF2-40B4-BE49-F238E27FC236}">
                <a16:creationId xmlns:a16="http://schemas.microsoft.com/office/drawing/2014/main" id="{88CE95E5-F4F4-4492-B597-5A2431A352E9}"/>
              </a:ext>
            </a:extLst>
          </p:cNvPr>
          <p:cNvPicPr>
            <a:picLocks noChangeAspect="1"/>
          </p:cNvPicPr>
          <p:nvPr/>
        </p:nvPicPr>
        <p:blipFill>
          <a:blip r:embed="rId2" cstate="print">
            <a:lum bright="-16000"/>
            <a:extLst>
              <a:ext uri="{28A0092B-C50C-407E-A947-70E740481C1C}">
                <a14:useLocalDpi xmlns:a14="http://schemas.microsoft.com/office/drawing/2010/main" val="0"/>
              </a:ext>
            </a:extLst>
          </a:blip>
          <a:stretch>
            <a:fillRect/>
          </a:stretch>
        </p:blipFill>
        <p:spPr>
          <a:xfrm>
            <a:off x="0" y="1430776"/>
            <a:ext cx="9144000" cy="4489740"/>
          </a:xfrm>
          <a:prstGeom prst="rect">
            <a:avLst/>
          </a:prstGeom>
        </p:spPr>
      </p:pic>
    </p:spTree>
    <p:extLst>
      <p:ext uri="{BB962C8B-B14F-4D97-AF65-F5344CB8AC3E}">
        <p14:creationId xmlns:p14="http://schemas.microsoft.com/office/powerpoint/2010/main" val="2691186912"/>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4294967295"/>
          </p:nvPr>
        </p:nvPicPr>
        <p:blipFill>
          <a:blip r:embed="rId2" cstate="print">
            <a:extLst>
              <a:ext uri="{28A0092B-C50C-407E-A947-70E740481C1C}">
                <a14:useLocalDpi xmlns:a14="http://schemas.microsoft.com/office/drawing/2010/main" val="0"/>
              </a:ext>
            </a:extLst>
          </a:blip>
          <a:stretch>
            <a:fillRect/>
          </a:stretch>
        </p:blipFill>
        <p:spPr>
          <a:xfrm>
            <a:off x="0" y="0"/>
            <a:ext cx="9144000" cy="7732468"/>
          </a:xfrm>
        </p:spPr>
      </p:pic>
      <p:sp>
        <p:nvSpPr>
          <p:cNvPr id="6" name="Rectangle 5"/>
          <p:cNvSpPr/>
          <p:nvPr/>
        </p:nvSpPr>
        <p:spPr>
          <a:xfrm>
            <a:off x="3276600" y="5715000"/>
            <a:ext cx="5867400" cy="954107"/>
          </a:xfrm>
          <a:prstGeom prst="rect">
            <a:avLst/>
          </a:prstGeom>
        </p:spPr>
        <p:txBody>
          <a:bodyPr wrap="square">
            <a:spAutoFit/>
          </a:bodyPr>
          <a:lstStyle/>
          <a:p>
            <a:r>
              <a:rPr lang="en-US" sz="2800" b="1" dirty="0">
                <a:solidFill>
                  <a:srgbClr val="FF0000"/>
                </a:solidFill>
              </a:rPr>
              <a:t>an input volume of 7x7x3 and we are convolving it with 2 filters of 3x3x3.</a:t>
            </a:r>
          </a:p>
        </p:txBody>
      </p:sp>
      <p:sp>
        <p:nvSpPr>
          <p:cNvPr id="5" name="TextBox 4"/>
          <p:cNvSpPr txBox="1"/>
          <p:nvPr/>
        </p:nvSpPr>
        <p:spPr>
          <a:xfrm>
            <a:off x="6324600" y="3048000"/>
            <a:ext cx="2819400" cy="1938992"/>
          </a:xfrm>
          <a:prstGeom prst="rect">
            <a:avLst/>
          </a:prstGeom>
          <a:noFill/>
        </p:spPr>
        <p:txBody>
          <a:bodyPr wrap="square" rtlCol="0">
            <a:spAutoFit/>
          </a:bodyPr>
          <a:lstStyle/>
          <a:p>
            <a:r>
              <a:rPr lang="en-US" sz="2000" b="1" dirty="0"/>
              <a:t>In the output volume, </a:t>
            </a:r>
          </a:p>
          <a:p>
            <a:r>
              <a:rPr lang="en-US" sz="2000" b="1" dirty="0"/>
              <a:t>2 </a:t>
            </a:r>
            <a:r>
              <a:rPr lang="en-US" sz="2000" b="1" dirty="0" err="1"/>
              <a:t>nd</a:t>
            </a:r>
            <a:r>
              <a:rPr lang="en-US" sz="2000" b="1" dirty="0"/>
              <a:t>   depth slice is produced by performing a convolution between  2 </a:t>
            </a:r>
            <a:r>
              <a:rPr lang="en-US" sz="2000" b="1" dirty="0" err="1"/>
              <a:t>nd</a:t>
            </a:r>
            <a:r>
              <a:rPr lang="en-US" sz="2000" b="1" dirty="0"/>
              <a:t>  filter and input volume</a:t>
            </a:r>
          </a:p>
        </p:txBody>
      </p:sp>
    </p:spTree>
    <p:extLst>
      <p:ext uri="{BB962C8B-B14F-4D97-AF65-F5344CB8AC3E}">
        <p14:creationId xmlns:p14="http://schemas.microsoft.com/office/powerpoint/2010/main" val="677578336"/>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5"/>
          <p:cNvSpPr txBox="1">
            <a:spLocks/>
          </p:cNvSpPr>
          <p:nvPr/>
        </p:nvSpPr>
        <p:spPr>
          <a:xfrm>
            <a:off x="0" y="0"/>
            <a:ext cx="9144000" cy="6629400"/>
          </a:xfrm>
          <a:prstGeom prst="rect">
            <a:avLst/>
          </a:prstGeom>
        </p:spPr>
        <p:txBody>
          <a:bodyPr vert="horz" lIns="91440" tIns="45720" rIns="91440" bIns="45720" rtlCol="0">
            <a:normAutofit fontScale="85000"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As in the case of 2D convolution dot products are taken between the kernels and the portion of the input, since now  there are multiple channels,  we take dot products of the corresponding channels of the image portion and the filter and </a:t>
            </a:r>
            <a:r>
              <a:rPr kumimoji="0" lang="en-US" sz="3200" b="0" i="0" u="none" strike="noStrike" kern="1200" cap="none" spc="0" normalizeH="0" baseline="0" noProof="0" dirty="0">
                <a:ln>
                  <a:noFill/>
                </a:ln>
                <a:solidFill>
                  <a:srgbClr val="FF0000"/>
                </a:solidFill>
                <a:effectLst/>
                <a:uLnTx/>
                <a:uFillTx/>
                <a:latin typeface="+mn-lt"/>
                <a:ea typeface="+mn-ea"/>
                <a:cs typeface="+mn-cs"/>
              </a:rPr>
              <a:t>add the values obtained from each channel to get the value of output at a single location</a:t>
            </a:r>
            <a:r>
              <a:rPr kumimoji="0" lang="en-US" sz="3200" b="0" i="0" u="none" strike="noStrike" kern="1200" cap="none" spc="0" normalizeH="0" baseline="0" noProof="0" dirty="0">
                <a:ln>
                  <a:noFill/>
                </a:ln>
                <a:solidFill>
                  <a:schemeClr val="tx1"/>
                </a:solidFill>
                <a:effectLst/>
                <a:uLnTx/>
                <a:uFillTx/>
                <a:latin typeface="+mn-lt"/>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Hence the depth of the output after performing a single convolution will always be 1, in other words we will obtain a </a:t>
            </a:r>
            <a:r>
              <a:rPr kumimoji="0" lang="en-US" sz="3200" b="0" i="0" u="none" strike="noStrike" kern="1200" cap="none" spc="0" normalizeH="0" baseline="0" noProof="0" dirty="0">
                <a:ln>
                  <a:noFill/>
                </a:ln>
                <a:solidFill>
                  <a:srgbClr val="FF0000"/>
                </a:solidFill>
                <a:effectLst/>
                <a:uLnTx/>
                <a:uFillTx/>
                <a:latin typeface="+mn-lt"/>
                <a:ea typeface="+mn-ea"/>
                <a:cs typeface="+mn-cs"/>
              </a:rPr>
              <a:t>2d matrix after convolution</a:t>
            </a:r>
          </a:p>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In this case we have performed 2 convolutions on the image using </a:t>
            </a:r>
            <a:r>
              <a:rPr kumimoji="0" lang="en-US" sz="3200" b="0" i="0" u="none" strike="noStrike" kern="1200" cap="none" spc="0" normalizeH="0" baseline="0" noProof="0" dirty="0">
                <a:ln>
                  <a:noFill/>
                </a:ln>
                <a:solidFill>
                  <a:srgbClr val="FF0000"/>
                </a:solidFill>
                <a:effectLst/>
                <a:uLnTx/>
                <a:uFillTx/>
                <a:latin typeface="+mn-lt"/>
                <a:ea typeface="+mn-ea"/>
                <a:cs typeface="+mn-cs"/>
              </a:rPr>
              <a:t>2 filters</a:t>
            </a:r>
            <a:r>
              <a:rPr kumimoji="0" lang="en-US" sz="3200" b="0" i="0" u="none" strike="noStrike" kern="1200" cap="none" spc="0" normalizeH="0" baseline="0" noProof="0" dirty="0">
                <a:ln>
                  <a:noFill/>
                </a:ln>
                <a:solidFill>
                  <a:schemeClr val="tx1"/>
                </a:solidFill>
                <a:effectLst/>
                <a:uLnTx/>
                <a:uFillTx/>
                <a:latin typeface="+mn-lt"/>
                <a:ea typeface="+mn-ea"/>
                <a:cs typeface="+mn-cs"/>
              </a:rPr>
              <a:t>. The output of each convolution will be a 2d matrix, and we have stacked both of these matrices along the depth axis, hence we have the output size as </a:t>
            </a:r>
            <a:r>
              <a:rPr kumimoji="0" lang="en-US" sz="3200" b="0" i="0" u="none" strike="noStrike" kern="1200" cap="none" spc="0" normalizeH="0" baseline="0" noProof="0" dirty="0">
                <a:ln>
                  <a:noFill/>
                </a:ln>
                <a:solidFill>
                  <a:srgbClr val="FF0000"/>
                </a:solidFill>
                <a:effectLst/>
                <a:uLnTx/>
                <a:uFillTx/>
                <a:latin typeface="+mn-lt"/>
                <a:ea typeface="+mn-ea"/>
                <a:cs typeface="+mn-cs"/>
              </a:rPr>
              <a:t>3x3x2.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098" name="Picture 2"/>
          <p:cNvPicPr>
            <a:picLocks noChangeAspect="1" noChangeArrowheads="1"/>
          </p:cNvPicPr>
          <p:nvPr/>
        </p:nvPicPr>
        <p:blipFill>
          <a:blip r:embed="rId2" cstate="print"/>
          <a:srcRect/>
          <a:stretch>
            <a:fillRect/>
          </a:stretch>
        </p:blipFill>
        <p:spPr bwMode="auto">
          <a:xfrm>
            <a:off x="4763" y="0"/>
            <a:ext cx="9134475" cy="7458075"/>
          </a:xfrm>
          <a:prstGeom prst="rect">
            <a:avLst/>
          </a:prstGeom>
          <a:noFill/>
          <a:ln w="9525">
            <a:noFill/>
            <a:miter lim="800000"/>
            <a:headEnd/>
            <a:tailEnd/>
          </a:ln>
        </p:spPr>
      </p:pic>
      <p:sp>
        <p:nvSpPr>
          <p:cNvPr id="3" name="TextBox 2"/>
          <p:cNvSpPr txBox="1"/>
          <p:nvPr/>
        </p:nvSpPr>
        <p:spPr>
          <a:xfrm>
            <a:off x="3429000" y="6019800"/>
            <a:ext cx="5715000" cy="523220"/>
          </a:xfrm>
          <a:prstGeom prst="rect">
            <a:avLst/>
          </a:prstGeom>
          <a:noFill/>
        </p:spPr>
        <p:txBody>
          <a:bodyPr wrap="square" rtlCol="0">
            <a:spAutoFit/>
          </a:bodyPr>
          <a:lstStyle/>
          <a:p>
            <a:r>
              <a:rPr lang="en-US" sz="2800" dirty="0"/>
              <a:t>[2+2]+[-1+2-1+2]+[1+1-2]+1(bias)=7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122" name="Picture 2"/>
          <p:cNvPicPr>
            <a:picLocks noChangeAspect="1" noChangeArrowheads="1"/>
          </p:cNvPicPr>
          <p:nvPr/>
        </p:nvPicPr>
        <p:blipFill>
          <a:blip r:embed="rId2" cstate="print"/>
          <a:srcRect/>
          <a:stretch>
            <a:fillRect/>
          </a:stretch>
        </p:blipFill>
        <p:spPr bwMode="auto">
          <a:xfrm>
            <a:off x="90488" y="1"/>
            <a:ext cx="8963025" cy="6858000"/>
          </a:xfrm>
          <a:prstGeom prst="rect">
            <a:avLst/>
          </a:prstGeom>
          <a:noFill/>
          <a:ln w="9525">
            <a:noFill/>
            <a:miter lim="800000"/>
            <a:headEnd/>
            <a:tailEnd/>
          </a:ln>
        </p:spPr>
      </p:pic>
      <p:sp>
        <p:nvSpPr>
          <p:cNvPr id="3" name="TextBox 2"/>
          <p:cNvSpPr txBox="1"/>
          <p:nvPr/>
        </p:nvSpPr>
        <p:spPr>
          <a:xfrm>
            <a:off x="3124200" y="5638800"/>
            <a:ext cx="6019800" cy="523220"/>
          </a:xfrm>
          <a:prstGeom prst="rect">
            <a:avLst/>
          </a:prstGeom>
          <a:noFill/>
        </p:spPr>
        <p:txBody>
          <a:bodyPr wrap="square" rtlCol="0">
            <a:spAutoFit/>
          </a:bodyPr>
          <a:lstStyle/>
          <a:p>
            <a:r>
              <a:rPr lang="en-US" sz="2800" dirty="0"/>
              <a:t>[1]+ [ 2+1] +[1+2] + 1(bias)= 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8802" name="Picture 2"/>
          <p:cNvPicPr>
            <a:picLocks noChangeAspect="1" noChangeArrowheads="1"/>
          </p:cNvPicPr>
          <p:nvPr/>
        </p:nvPicPr>
        <p:blipFill>
          <a:blip r:embed="rId2" cstate="print"/>
          <a:srcRect/>
          <a:stretch>
            <a:fillRect/>
          </a:stretch>
        </p:blipFill>
        <p:spPr bwMode="auto">
          <a:xfrm>
            <a:off x="100013" y="0"/>
            <a:ext cx="8943975" cy="7096125"/>
          </a:xfrm>
          <a:prstGeom prst="rect">
            <a:avLst/>
          </a:prstGeom>
          <a:noFill/>
          <a:ln w="9525">
            <a:noFill/>
            <a:miter lim="800000"/>
            <a:headEnd/>
            <a:tailEnd/>
          </a:ln>
        </p:spPr>
      </p:pic>
      <p:sp>
        <p:nvSpPr>
          <p:cNvPr id="3" name="TextBox 2"/>
          <p:cNvSpPr txBox="1"/>
          <p:nvPr/>
        </p:nvSpPr>
        <p:spPr>
          <a:xfrm>
            <a:off x="3733800" y="6019800"/>
            <a:ext cx="5410200" cy="461665"/>
          </a:xfrm>
          <a:prstGeom prst="rect">
            <a:avLst/>
          </a:prstGeom>
          <a:noFill/>
        </p:spPr>
        <p:txBody>
          <a:bodyPr wrap="square" rtlCol="0">
            <a:spAutoFit/>
          </a:bodyPr>
          <a:lstStyle/>
          <a:p>
            <a:r>
              <a:rPr lang="en-US" sz="2400" b="1" dirty="0"/>
              <a:t>[-2-2]+ [ -2+1-2] +[2-1-1-1] + 0(bias)= -8</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4294967295"/>
          </p:nvPr>
        </p:nvPicPr>
        <p:blipFill>
          <a:blip r:embed="rId2" cstate="print">
            <a:extLst>
              <a:ext uri="{28A0092B-C50C-407E-A947-70E740481C1C}">
                <a14:useLocalDpi xmlns:a14="http://schemas.microsoft.com/office/drawing/2010/main" val="0"/>
              </a:ext>
            </a:extLst>
          </a:blip>
          <a:stretch>
            <a:fillRect/>
          </a:stretch>
        </p:blipFill>
        <p:spPr>
          <a:xfrm>
            <a:off x="0" y="0"/>
            <a:ext cx="9144000" cy="6807215"/>
          </a:xfrm>
        </p:spPr>
      </p:pic>
      <p:sp>
        <p:nvSpPr>
          <p:cNvPr id="6" name="TextBox 5"/>
          <p:cNvSpPr txBox="1"/>
          <p:nvPr/>
        </p:nvSpPr>
        <p:spPr>
          <a:xfrm>
            <a:off x="2895600" y="4876800"/>
            <a:ext cx="6248400" cy="1569660"/>
          </a:xfrm>
          <a:prstGeom prst="rect">
            <a:avLst/>
          </a:prstGeom>
          <a:noFill/>
        </p:spPr>
        <p:txBody>
          <a:bodyPr wrap="square" rtlCol="0">
            <a:spAutoFit/>
          </a:bodyPr>
          <a:lstStyle/>
          <a:p>
            <a:r>
              <a:rPr lang="en-US" sz="2400" dirty="0"/>
              <a:t>Number of parameters/weights :??</a:t>
            </a:r>
          </a:p>
          <a:p>
            <a:r>
              <a:rPr lang="en-US" sz="2400" dirty="0"/>
              <a:t>54</a:t>
            </a:r>
          </a:p>
          <a:p>
            <a:r>
              <a:rPr lang="en-US" sz="2400" dirty="0"/>
              <a:t>[FxFxD</a:t>
            </a:r>
            <a:r>
              <a:rPr lang="en-US" sz="2400" baseline="-25000" dirty="0"/>
              <a:t>1</a:t>
            </a:r>
            <a:r>
              <a:rPr lang="en-US" sz="2400" dirty="0"/>
              <a:t> ]</a:t>
            </a:r>
            <a:r>
              <a:rPr lang="en-US" sz="2400" dirty="0" err="1"/>
              <a:t>xK</a:t>
            </a:r>
            <a:endParaRPr lang="en-US" sz="2400" dirty="0"/>
          </a:p>
          <a:p>
            <a:r>
              <a:rPr lang="en-US" sz="2400" dirty="0"/>
              <a:t>[(3x3)x3]x2=54</a:t>
            </a:r>
          </a:p>
        </p:txBody>
      </p:sp>
    </p:spTree>
    <p:extLst>
      <p:ext uri="{BB962C8B-B14F-4D97-AF65-F5344CB8AC3E}">
        <p14:creationId xmlns:p14="http://schemas.microsoft.com/office/powerpoint/2010/main" val="6775783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665C9-9F08-4C25-B8CA-8473B4206DC8}"/>
              </a:ext>
            </a:extLst>
          </p:cNvPr>
          <p:cNvSpPr>
            <a:spLocks noGrp="1"/>
          </p:cNvSpPr>
          <p:nvPr>
            <p:ph type="title"/>
          </p:nvPr>
        </p:nvSpPr>
        <p:spPr>
          <a:xfrm>
            <a:off x="457200" y="0"/>
            <a:ext cx="8229600" cy="838200"/>
          </a:xfrm>
        </p:spPr>
        <p:txBody>
          <a:bodyPr>
            <a:normAutofit/>
          </a:bodyPr>
          <a:lstStyle/>
          <a:p>
            <a:r>
              <a:rPr lang="en-US" sz="3200" dirty="0">
                <a:solidFill>
                  <a:srgbClr val="FF0000"/>
                </a:solidFill>
              </a:rPr>
              <a:t>The </a:t>
            </a:r>
            <a:r>
              <a:rPr lang="en-US" sz="3200" dirty="0" err="1">
                <a:solidFill>
                  <a:srgbClr val="FF0000"/>
                </a:solidFill>
              </a:rPr>
              <a:t>LeNet</a:t>
            </a:r>
            <a:r>
              <a:rPr lang="en-US" sz="3200" dirty="0">
                <a:solidFill>
                  <a:srgbClr val="FF0000"/>
                </a:solidFill>
              </a:rPr>
              <a:t> Architecture (1990s)</a:t>
            </a:r>
          </a:p>
        </p:txBody>
      </p:sp>
      <p:pic>
        <p:nvPicPr>
          <p:cNvPr id="5" name="Content Placeholder 4">
            <a:extLst>
              <a:ext uri="{FF2B5EF4-FFF2-40B4-BE49-F238E27FC236}">
                <a16:creationId xmlns:a16="http://schemas.microsoft.com/office/drawing/2014/main" id="{4BC6268B-E021-4933-ACFD-67D0B8015A2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685800"/>
            <a:ext cx="9144000" cy="4724400"/>
          </a:xfrm>
        </p:spPr>
      </p:pic>
      <p:sp>
        <p:nvSpPr>
          <p:cNvPr id="9" name="TextBox 8">
            <a:extLst>
              <a:ext uri="{FF2B5EF4-FFF2-40B4-BE49-F238E27FC236}">
                <a16:creationId xmlns:a16="http://schemas.microsoft.com/office/drawing/2014/main" id="{26C7FF57-92D0-4767-8C6E-3FCB07282F32}"/>
              </a:ext>
            </a:extLst>
          </p:cNvPr>
          <p:cNvSpPr txBox="1"/>
          <p:nvPr/>
        </p:nvSpPr>
        <p:spPr>
          <a:xfrm>
            <a:off x="0" y="5626894"/>
            <a:ext cx="9144000" cy="1231106"/>
          </a:xfrm>
          <a:prstGeom prst="rect">
            <a:avLst/>
          </a:prstGeom>
          <a:noFill/>
        </p:spPr>
        <p:txBody>
          <a:bodyPr wrap="square" rtlCol="0">
            <a:spAutoFit/>
          </a:bodyPr>
          <a:lstStyle/>
          <a:p>
            <a:pPr marL="285750" indent="-285750">
              <a:buFont typeface="Arial" panose="020B0604020202020204" pitchFamily="34" charset="0"/>
              <a:buChar char="•"/>
            </a:pPr>
            <a:r>
              <a:rPr lang="en-US" sz="2800" b="1" dirty="0" err="1">
                <a:solidFill>
                  <a:srgbClr val="FF0000"/>
                </a:solidFill>
              </a:rPr>
              <a:t>LeNet</a:t>
            </a:r>
            <a:r>
              <a:rPr lang="en-US" sz="2800" b="1" dirty="0"/>
              <a:t> was one of the very first </a:t>
            </a:r>
            <a:r>
              <a:rPr lang="en-US" sz="2800" b="1" dirty="0" err="1"/>
              <a:t>convolutional</a:t>
            </a:r>
            <a:r>
              <a:rPr lang="en-US" sz="2800" b="1" dirty="0"/>
              <a:t> neural networks which helped propel the field of Deep Learning.</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201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14952" y="395786"/>
            <a:ext cx="8776648" cy="5746158"/>
          </a:xfrm>
        </p:spPr>
        <p:txBody>
          <a:bodyPr>
            <a:normAutofit/>
          </a:bodyPr>
          <a:lstStyle/>
          <a:p>
            <a:pPr>
              <a:buFont typeface="Wingdings" panose="05000000000000000000" pitchFamily="2" charset="2"/>
              <a:buChar char="§"/>
            </a:pPr>
            <a:r>
              <a:rPr lang="en-US" dirty="0"/>
              <a:t>  An  important feature of a </a:t>
            </a:r>
            <a:r>
              <a:rPr lang="en-US" dirty="0" err="1"/>
              <a:t>convolutional</a:t>
            </a:r>
            <a:r>
              <a:rPr lang="en-US" dirty="0"/>
              <a:t> neural network is </a:t>
            </a:r>
            <a:r>
              <a:rPr lang="en-US" b="1" dirty="0"/>
              <a:t>Parameter Sharing</a:t>
            </a:r>
            <a:r>
              <a:rPr lang="en-US" dirty="0"/>
              <a:t>. </a:t>
            </a:r>
          </a:p>
          <a:p>
            <a:pPr>
              <a:buFont typeface="Wingdings" panose="05000000000000000000" pitchFamily="2" charset="2"/>
              <a:buChar char="§"/>
            </a:pPr>
            <a:endParaRPr lang="en-US" dirty="0"/>
          </a:p>
          <a:p>
            <a:pPr>
              <a:buFont typeface="Wingdings" panose="05000000000000000000" pitchFamily="2" charset="2"/>
              <a:buChar char="§"/>
            </a:pPr>
            <a:r>
              <a:rPr lang="en-US" dirty="0"/>
              <a:t>Instead of learning parameters for each value or neuron in the input as in the case of regular neural nets, we share the parameters along the small portions of the input. </a:t>
            </a:r>
          </a:p>
          <a:p>
            <a:pPr>
              <a:buFont typeface="Wingdings" panose="05000000000000000000" pitchFamily="2" charset="2"/>
              <a:buChar char="§"/>
            </a:pPr>
            <a:endParaRPr lang="en-US" dirty="0"/>
          </a:p>
          <a:p>
            <a:pPr>
              <a:buFont typeface="Wingdings" panose="05000000000000000000" pitchFamily="2" charset="2"/>
              <a:buChar char="§"/>
            </a:pPr>
            <a:r>
              <a:rPr lang="en-US" dirty="0"/>
              <a:t> for a single 2d depth slice of the output all neurons will use the same weights. </a:t>
            </a:r>
          </a:p>
        </p:txBody>
      </p:sp>
    </p:spTree>
    <p:extLst>
      <p:ext uri="{BB962C8B-B14F-4D97-AF65-F5344CB8AC3E}">
        <p14:creationId xmlns:p14="http://schemas.microsoft.com/office/powerpoint/2010/main" val="7618711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740307"/>
          </a:xfrm>
          <a:prstGeom prst="rect">
            <a:avLst/>
          </a:prstGeom>
        </p:spPr>
        <p:txBody>
          <a:bodyPr wrap="square">
            <a:spAutoFit/>
          </a:bodyPr>
          <a:lstStyle/>
          <a:p>
            <a:r>
              <a:rPr lang="en-US" sz="2400" i="1" dirty="0">
                <a:solidFill>
                  <a:srgbClr val="FF0000"/>
                </a:solidFill>
              </a:rPr>
              <a:t>Example 1</a:t>
            </a:r>
            <a:r>
              <a:rPr lang="en-US" sz="2400" dirty="0">
                <a:solidFill>
                  <a:srgbClr val="FF0000"/>
                </a:solidFill>
              </a:rPr>
              <a:t>. For example, suppose that the input volume has size [32x32x3], (e.g. an RGB CIFAR-10 image). If the receptive field (or the filter size) is 5x5, then each neuron in the </a:t>
            </a:r>
            <a:r>
              <a:rPr lang="en-US" sz="2400" dirty="0" err="1">
                <a:solidFill>
                  <a:srgbClr val="FF0000"/>
                </a:solidFill>
              </a:rPr>
              <a:t>Conv</a:t>
            </a:r>
            <a:r>
              <a:rPr lang="en-US" sz="2400" dirty="0">
                <a:solidFill>
                  <a:srgbClr val="FF0000"/>
                </a:solidFill>
              </a:rPr>
              <a:t> Layer will have weights to a [5x5x3] region in the input volume, for a total of </a:t>
            </a:r>
          </a:p>
          <a:p>
            <a:endParaRPr lang="en-US" sz="2400" dirty="0"/>
          </a:p>
          <a:p>
            <a:r>
              <a:rPr lang="en-US" sz="2400" dirty="0"/>
              <a:t>5*5*3 = 75 weights (and +1 bias parameter).</a:t>
            </a:r>
          </a:p>
          <a:p>
            <a:endParaRPr lang="en-US" sz="2400" dirty="0"/>
          </a:p>
          <a:p>
            <a:r>
              <a:rPr lang="en-US" sz="2400" dirty="0"/>
              <a:t> Notice that the extent of the connectivity along the depth axis must be 3, since this is the depth of the input volume.</a:t>
            </a:r>
          </a:p>
          <a:p>
            <a:endParaRPr lang="en-US" sz="2400" dirty="0"/>
          </a:p>
          <a:p>
            <a:r>
              <a:rPr lang="en-US" sz="2400" i="1" dirty="0">
                <a:solidFill>
                  <a:srgbClr val="FF0000"/>
                </a:solidFill>
              </a:rPr>
              <a:t>Example 2</a:t>
            </a:r>
            <a:r>
              <a:rPr lang="en-US" sz="2400" dirty="0">
                <a:solidFill>
                  <a:srgbClr val="FF0000"/>
                </a:solidFill>
              </a:rPr>
              <a:t>. Suppose an input volume had size [16x16x20]. Then using an example receptive field size of 3x3, every neuron in the </a:t>
            </a:r>
            <a:r>
              <a:rPr lang="en-US" sz="2400" dirty="0" err="1">
                <a:solidFill>
                  <a:srgbClr val="FF0000"/>
                </a:solidFill>
              </a:rPr>
              <a:t>Conv</a:t>
            </a:r>
            <a:r>
              <a:rPr lang="en-US" sz="2400" dirty="0">
                <a:solidFill>
                  <a:srgbClr val="FF0000"/>
                </a:solidFill>
              </a:rPr>
              <a:t> Layer would now have a total of</a:t>
            </a:r>
          </a:p>
          <a:p>
            <a:endParaRPr lang="en-US" sz="2400" dirty="0"/>
          </a:p>
          <a:p>
            <a:r>
              <a:rPr lang="en-US" sz="2400" dirty="0"/>
              <a:t> 3*3*20 = 180 connections to the input volume.</a:t>
            </a:r>
          </a:p>
          <a:p>
            <a:endParaRPr lang="en-US" sz="2400" dirty="0"/>
          </a:p>
          <a:p>
            <a:r>
              <a:rPr lang="en-US" sz="2400" dirty="0"/>
              <a:t> Notice that, again, the connectivity is local in space (e.g. 3x3), but full along the input depth (20).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 calcmode="lin" valueType="num">
                                      <p:cBhvr additive="base">
                                        <p:cTn id="3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 calcmode="lin" valueType="num">
                                      <p:cBhvr additive="base">
                                        <p:cTn id="37"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6B99-1AAD-4B18-ACAB-454A95F3FEF1}"/>
              </a:ext>
            </a:extLst>
          </p:cNvPr>
          <p:cNvSpPr>
            <a:spLocks noGrp="1"/>
          </p:cNvSpPr>
          <p:nvPr>
            <p:ph type="title"/>
          </p:nvPr>
        </p:nvSpPr>
        <p:spPr>
          <a:xfrm>
            <a:off x="457200" y="0"/>
            <a:ext cx="8229600" cy="838200"/>
          </a:xfrm>
        </p:spPr>
        <p:txBody>
          <a:bodyPr>
            <a:normAutofit/>
          </a:bodyPr>
          <a:lstStyle/>
          <a:p>
            <a:r>
              <a:rPr lang="en-US" sz="3200" dirty="0">
                <a:solidFill>
                  <a:srgbClr val="FF0000"/>
                </a:solidFill>
              </a:rPr>
              <a:t>Stride and Padding</a:t>
            </a:r>
          </a:p>
        </p:txBody>
      </p:sp>
      <p:sp>
        <p:nvSpPr>
          <p:cNvPr id="3" name="Content Placeholder 2">
            <a:extLst>
              <a:ext uri="{FF2B5EF4-FFF2-40B4-BE49-F238E27FC236}">
                <a16:creationId xmlns:a16="http://schemas.microsoft.com/office/drawing/2014/main" id="{C6AC6752-BD3A-4266-8BA7-FBC0F73E1E1C}"/>
              </a:ext>
            </a:extLst>
          </p:cNvPr>
          <p:cNvSpPr>
            <a:spLocks noGrp="1"/>
          </p:cNvSpPr>
          <p:nvPr>
            <p:ph idx="1"/>
          </p:nvPr>
        </p:nvSpPr>
        <p:spPr>
          <a:xfrm>
            <a:off x="0" y="762000"/>
            <a:ext cx="9144000" cy="6096000"/>
          </a:xfrm>
        </p:spPr>
        <p:txBody>
          <a:bodyPr>
            <a:normAutofit/>
          </a:bodyPr>
          <a:lstStyle/>
          <a:p>
            <a:r>
              <a:rPr lang="en-US" sz="2400" b="1" dirty="0"/>
              <a:t>In the example given below, the filter convolves around the input volume by </a:t>
            </a:r>
            <a:r>
              <a:rPr lang="en-US" sz="2400" b="1" dirty="0">
                <a:solidFill>
                  <a:srgbClr val="FF0000"/>
                </a:solidFill>
              </a:rPr>
              <a:t>shifting one unit</a:t>
            </a:r>
            <a:r>
              <a:rPr lang="en-US" sz="2400" b="1" dirty="0"/>
              <a:t> at a time</a:t>
            </a:r>
          </a:p>
          <a:p>
            <a:endParaRPr lang="en-US" sz="24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dirty="0"/>
              <a:t>The amount by which the filter shifts is the </a:t>
            </a:r>
            <a:r>
              <a:rPr lang="en-US" dirty="0">
                <a:solidFill>
                  <a:srgbClr val="FF0000"/>
                </a:solidFill>
              </a:rPr>
              <a:t>stride</a:t>
            </a:r>
            <a:r>
              <a:rPr lang="en-US" dirty="0"/>
              <a:t>.</a:t>
            </a:r>
          </a:p>
          <a:p>
            <a:endParaRPr lang="en-US" dirty="0"/>
          </a:p>
        </p:txBody>
      </p:sp>
      <p:pic>
        <p:nvPicPr>
          <p:cNvPr id="5" name="Picture 4">
            <a:extLst>
              <a:ext uri="{FF2B5EF4-FFF2-40B4-BE49-F238E27FC236}">
                <a16:creationId xmlns:a16="http://schemas.microsoft.com/office/drawing/2014/main" id="{DEFC4184-BCD4-4290-B7C5-F551C32ADE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52559"/>
            <a:ext cx="8382000" cy="3699676"/>
          </a:xfrm>
          <a:prstGeom prst="rect">
            <a:avLst/>
          </a:prstGeom>
        </p:spPr>
      </p:pic>
    </p:spTree>
    <p:extLst>
      <p:ext uri="{BB962C8B-B14F-4D97-AF65-F5344CB8AC3E}">
        <p14:creationId xmlns:p14="http://schemas.microsoft.com/office/powerpoint/2010/main" val="213807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anim calcmode="lin" valueType="num">
                                      <p:cBhvr additive="base">
                                        <p:cTn id="1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cstate="print"/>
          <a:srcRect/>
          <a:stretch>
            <a:fillRect/>
          </a:stretch>
        </p:blipFill>
        <p:spPr bwMode="auto">
          <a:xfrm>
            <a:off x="457200" y="2667000"/>
            <a:ext cx="5878054" cy="3055552"/>
          </a:xfrm>
          <a:prstGeom prst="rect">
            <a:avLst/>
          </a:prstGeom>
          <a:noFill/>
          <a:ln w="9525">
            <a:noFill/>
            <a:miter lim="800000"/>
            <a:headEnd/>
            <a:tailEnd/>
          </a:ln>
        </p:spPr>
      </p:pic>
      <p:graphicFrame>
        <p:nvGraphicFramePr>
          <p:cNvPr id="6" name="Object 5"/>
          <p:cNvGraphicFramePr>
            <a:graphicFrameLocks noChangeAspect="1"/>
          </p:cNvGraphicFramePr>
          <p:nvPr/>
        </p:nvGraphicFramePr>
        <p:xfrm>
          <a:off x="0" y="228600"/>
          <a:ext cx="5597525" cy="958850"/>
        </p:xfrm>
        <a:graphic>
          <a:graphicData uri="http://schemas.openxmlformats.org/presentationml/2006/ole">
            <mc:AlternateContent xmlns:mc="http://schemas.openxmlformats.org/markup-compatibility/2006">
              <mc:Choice xmlns:v="urn:schemas-microsoft-com:vml" Requires="v">
                <p:oleObj spid="_x0000_s1310724" name="Equation" r:id="rId4" imgW="2298600" imgH="393480" progId="">
                  <p:embed/>
                </p:oleObj>
              </mc:Choice>
              <mc:Fallback>
                <p:oleObj name="Equation" r:id="rId4" imgW="2298600" imgH="393480" progId="">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8600"/>
                        <a:ext cx="5597525"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6477000" y="0"/>
            <a:ext cx="2667000" cy="5693866"/>
          </a:xfrm>
          <a:prstGeom prst="rect">
            <a:avLst/>
          </a:prstGeom>
          <a:noFill/>
        </p:spPr>
        <p:txBody>
          <a:bodyPr wrap="square" rtlCol="0">
            <a:spAutoFit/>
          </a:bodyPr>
          <a:lstStyle/>
          <a:p>
            <a:r>
              <a:rPr lang="en-US" sz="2800" dirty="0"/>
              <a:t>F is Filter size (spatial dimension)</a:t>
            </a:r>
          </a:p>
          <a:p>
            <a:endParaRPr lang="en-US" sz="2800" dirty="0"/>
          </a:p>
          <a:p>
            <a:r>
              <a:rPr lang="en-US" sz="2800" dirty="0"/>
              <a:t>P is  Padding</a:t>
            </a:r>
          </a:p>
          <a:p>
            <a:endParaRPr lang="en-US" sz="2800" dirty="0"/>
          </a:p>
          <a:p>
            <a:r>
              <a:rPr lang="en-US" sz="2800" dirty="0"/>
              <a:t>S is Stride</a:t>
            </a:r>
          </a:p>
          <a:p>
            <a:endParaRPr lang="en-US" sz="2800" dirty="0"/>
          </a:p>
          <a:p>
            <a:r>
              <a:rPr lang="en-US" sz="2800" dirty="0"/>
              <a:t>W is input height/length</a:t>
            </a:r>
          </a:p>
          <a:p>
            <a:endParaRPr lang="en-US" sz="2800" dirty="0"/>
          </a:p>
          <a:p>
            <a:r>
              <a:rPr lang="en-US" sz="2800" dirty="0"/>
              <a:t>O is the output height/length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additive="base">
                                        <p:cTn id="7" dur="500" fill="hold"/>
                                        <p:tgtEl>
                                          <p:spTgt spid="5123"/>
                                        </p:tgtEl>
                                        <p:attrNameLst>
                                          <p:attrName>ppt_x</p:attrName>
                                        </p:attrNameLst>
                                      </p:cBhvr>
                                      <p:tavLst>
                                        <p:tav tm="0">
                                          <p:val>
                                            <p:strVal val="#ppt_x"/>
                                          </p:val>
                                        </p:tav>
                                        <p:tav tm="100000">
                                          <p:val>
                                            <p:strVal val="#ppt_x"/>
                                          </p:val>
                                        </p:tav>
                                      </p:tavLst>
                                    </p:anim>
                                    <p:anim calcmode="lin" valueType="num">
                                      <p:cBhvr additive="base">
                                        <p:cTn id="8"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8F6077-5569-4EA3-9394-40C6411B248B}"/>
              </a:ext>
            </a:extLst>
          </p:cNvPr>
          <p:cNvSpPr>
            <a:spLocks noGrp="1"/>
          </p:cNvSpPr>
          <p:nvPr>
            <p:ph idx="1"/>
          </p:nvPr>
        </p:nvSpPr>
        <p:spPr>
          <a:xfrm>
            <a:off x="0" y="0"/>
            <a:ext cx="9144000" cy="6858000"/>
          </a:xfrm>
        </p:spPr>
        <p:txBody>
          <a:bodyPr>
            <a:normAutofit fontScale="92500" lnSpcReduction="20000"/>
          </a:bodyPr>
          <a:lstStyle/>
          <a:p>
            <a:r>
              <a:rPr lang="en-US" sz="3000" dirty="0">
                <a:solidFill>
                  <a:srgbClr val="FF0000"/>
                </a:solidFill>
              </a:rPr>
              <a:t> If  stride is 2</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3000" b="1" dirty="0"/>
              <a:t>The receptive field is shifting by 2 units now and the </a:t>
            </a:r>
            <a:r>
              <a:rPr lang="en-US" sz="3000" b="1" dirty="0">
                <a:solidFill>
                  <a:srgbClr val="FF0000"/>
                </a:solidFill>
              </a:rPr>
              <a:t>output volume shrinks as well.</a:t>
            </a:r>
            <a:endParaRPr lang="en-US" sz="3000" b="1" dirty="0"/>
          </a:p>
          <a:p>
            <a:endParaRPr lang="en-US" sz="3000" b="1" dirty="0"/>
          </a:p>
          <a:p>
            <a:r>
              <a:rPr lang="en-US" sz="3000" b="1" dirty="0"/>
              <a:t>Normally, </a:t>
            </a:r>
            <a:r>
              <a:rPr lang="en-US" sz="3000" b="1" dirty="0">
                <a:solidFill>
                  <a:srgbClr val="FF0000"/>
                </a:solidFill>
              </a:rPr>
              <a:t>stride value is increased if you want receptive fields to overlap less </a:t>
            </a:r>
            <a:r>
              <a:rPr lang="en-US" sz="3000" b="1" dirty="0"/>
              <a:t>and want smaller spatial dimensions.</a:t>
            </a:r>
          </a:p>
          <a:p>
            <a:endParaRPr lang="en-US" sz="2000" dirty="0"/>
          </a:p>
          <a:p>
            <a:endParaRPr lang="en-US" sz="2000" dirty="0"/>
          </a:p>
          <a:p>
            <a:endParaRPr lang="en-US" sz="2000" dirty="0"/>
          </a:p>
          <a:p>
            <a:endParaRPr lang="en-US" sz="2000" dirty="0"/>
          </a:p>
        </p:txBody>
      </p:sp>
      <p:graphicFrame>
        <p:nvGraphicFramePr>
          <p:cNvPr id="6146" name="Object 2"/>
          <p:cNvGraphicFramePr>
            <a:graphicFrameLocks noChangeAspect="1"/>
          </p:cNvGraphicFramePr>
          <p:nvPr/>
        </p:nvGraphicFramePr>
        <p:xfrm>
          <a:off x="2754313" y="0"/>
          <a:ext cx="6030912" cy="958850"/>
        </p:xfrm>
        <a:graphic>
          <a:graphicData uri="http://schemas.openxmlformats.org/presentationml/2006/ole">
            <mc:AlternateContent xmlns:mc="http://schemas.openxmlformats.org/markup-compatibility/2006">
              <mc:Choice xmlns:v="urn:schemas-microsoft-com:vml" Requires="v">
                <p:oleObj spid="_x0000_s6149" name="Equation" r:id="rId3" imgW="2476440" imgH="393480" progId="">
                  <p:embed/>
                </p:oleObj>
              </mc:Choice>
              <mc:Fallback>
                <p:oleObj name="Equation" r:id="rId3" imgW="2476440" imgH="39348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4313" y="0"/>
                        <a:ext cx="6030912"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147" name="Picture 3"/>
          <p:cNvPicPr>
            <a:picLocks noChangeAspect="1" noChangeArrowheads="1"/>
          </p:cNvPicPr>
          <p:nvPr/>
        </p:nvPicPr>
        <p:blipFill>
          <a:blip r:embed="rId5" cstate="print"/>
          <a:srcRect/>
          <a:stretch>
            <a:fillRect/>
          </a:stretch>
        </p:blipFill>
        <p:spPr bwMode="auto">
          <a:xfrm>
            <a:off x="457200" y="1066800"/>
            <a:ext cx="5334000" cy="2985954"/>
          </a:xfrm>
          <a:prstGeom prst="rect">
            <a:avLst/>
          </a:prstGeom>
          <a:noFill/>
          <a:ln w="9525">
            <a:noFill/>
            <a:miter lim="800000"/>
            <a:headEnd/>
            <a:tailEnd/>
          </a:ln>
        </p:spPr>
      </p:pic>
    </p:spTree>
    <p:extLst>
      <p:ext uri="{BB962C8B-B14F-4D97-AF65-F5344CB8AC3E}">
        <p14:creationId xmlns:p14="http://schemas.microsoft.com/office/powerpoint/2010/main" val="122283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381000"/>
            <a:ext cx="9144000" cy="4525963"/>
          </a:xfrm>
        </p:spPr>
        <p:txBody>
          <a:bodyPr>
            <a:noAutofit/>
          </a:bodyPr>
          <a:lstStyle/>
          <a:p>
            <a:r>
              <a:rPr lang="en-US" sz="2400" b="1" dirty="0"/>
              <a:t>We can compute the spatial size of the output volume as a function of the input volume size (W), the receptive field size of the </a:t>
            </a:r>
            <a:r>
              <a:rPr lang="en-US" sz="2400" b="1" dirty="0" err="1"/>
              <a:t>Conv</a:t>
            </a:r>
            <a:r>
              <a:rPr lang="en-US" sz="2400" b="1" dirty="0"/>
              <a:t> Layer neurons (F/K), the stride with which they are applied (S), and the amount of zero padding used (P) on the border.</a:t>
            </a:r>
          </a:p>
          <a:p>
            <a:endParaRPr lang="en-US" sz="2400" b="1" dirty="0"/>
          </a:p>
          <a:p>
            <a:r>
              <a:rPr lang="en-US" sz="2400" b="1" dirty="0"/>
              <a:t>formula for calculating how many neurons “fit” is given by </a:t>
            </a:r>
          </a:p>
          <a:p>
            <a:endParaRPr lang="en-US" sz="2400" b="1" dirty="0"/>
          </a:p>
          <a:p>
            <a:endParaRPr lang="en-US" sz="2400" b="1" dirty="0"/>
          </a:p>
          <a:p>
            <a:r>
              <a:rPr lang="en-US" sz="2400" b="1" dirty="0"/>
              <a:t> </a:t>
            </a:r>
          </a:p>
          <a:p>
            <a:r>
              <a:rPr lang="en-US" sz="2400" b="1" dirty="0"/>
              <a:t>For example for a 7x7 input and a 3x3 filter with stride 1 and pad 0 we would get a 5x5 output.</a:t>
            </a:r>
          </a:p>
          <a:p>
            <a:endParaRPr lang="en-US" sz="2400" b="1" dirty="0"/>
          </a:p>
          <a:p>
            <a:r>
              <a:rPr lang="en-US" sz="2400" b="1" dirty="0"/>
              <a:t> for a 7x7 input and a 3x3 filter with stride 2 we would get a 3x3 output.</a:t>
            </a:r>
          </a:p>
        </p:txBody>
      </p:sp>
      <p:graphicFrame>
        <p:nvGraphicFramePr>
          <p:cNvPr id="642050" name="Object 2"/>
          <p:cNvGraphicFramePr>
            <a:graphicFrameLocks noChangeAspect="1"/>
          </p:cNvGraphicFramePr>
          <p:nvPr/>
        </p:nvGraphicFramePr>
        <p:xfrm>
          <a:off x="2054225" y="2819400"/>
          <a:ext cx="2968625" cy="958850"/>
        </p:xfrm>
        <a:graphic>
          <a:graphicData uri="http://schemas.openxmlformats.org/presentationml/2006/ole">
            <mc:AlternateContent xmlns:mc="http://schemas.openxmlformats.org/markup-compatibility/2006">
              <mc:Choice xmlns:v="urn:schemas-microsoft-com:vml" Requires="v">
                <p:oleObj spid="_x0000_s642053" name="Equation" r:id="rId3" imgW="1218960" imgH="393480" progId="">
                  <p:embed/>
                </p:oleObj>
              </mc:Choice>
              <mc:Fallback>
                <p:oleObj name="Equation" r:id="rId3" imgW="1218960" imgH="39348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4225" y="2819400"/>
                        <a:ext cx="2968625"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42050"/>
                                        </p:tgtEl>
                                        <p:attrNameLst>
                                          <p:attrName>style.visibility</p:attrName>
                                        </p:attrNameLst>
                                      </p:cBhvr>
                                      <p:to>
                                        <p:strVal val="visible"/>
                                      </p:to>
                                    </p:set>
                                    <p:anim calcmode="lin" valueType="num">
                                      <p:cBhvr additive="base">
                                        <p:cTn id="7" dur="500" fill="hold"/>
                                        <p:tgtEl>
                                          <p:spTgt spid="642050"/>
                                        </p:tgtEl>
                                        <p:attrNameLst>
                                          <p:attrName>ppt_x</p:attrName>
                                        </p:attrNameLst>
                                      </p:cBhvr>
                                      <p:tavLst>
                                        <p:tav tm="0">
                                          <p:val>
                                            <p:strVal val="#ppt_x"/>
                                          </p:val>
                                        </p:tav>
                                        <p:tav tm="100000">
                                          <p:val>
                                            <p:strVal val="#ppt_x"/>
                                          </p:val>
                                        </p:tav>
                                      </p:tavLst>
                                    </p:anim>
                                    <p:anim calcmode="lin" valueType="num">
                                      <p:cBhvr additive="base">
                                        <p:cTn id="8" dur="500" fill="hold"/>
                                        <p:tgtEl>
                                          <p:spTgt spid="64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146" name="Picture 2"/>
          <p:cNvPicPr>
            <a:picLocks noChangeAspect="1" noChangeArrowheads="1"/>
          </p:cNvPicPr>
          <p:nvPr/>
        </p:nvPicPr>
        <p:blipFill>
          <a:blip r:embed="rId3" cstate="print"/>
          <a:srcRect/>
          <a:stretch>
            <a:fillRect/>
          </a:stretch>
        </p:blipFill>
        <p:spPr bwMode="auto">
          <a:xfrm>
            <a:off x="0" y="63501"/>
            <a:ext cx="9144000" cy="3975099"/>
          </a:xfrm>
          <a:prstGeom prst="rect">
            <a:avLst/>
          </a:prstGeom>
          <a:noFill/>
          <a:ln w="9525">
            <a:noFill/>
            <a:miter lim="800000"/>
            <a:headEnd/>
            <a:tailEnd/>
          </a:ln>
        </p:spPr>
      </p:pic>
      <p:pic>
        <p:nvPicPr>
          <p:cNvPr id="1030147" name="Picture 3"/>
          <p:cNvPicPr>
            <a:picLocks noChangeAspect="1" noChangeArrowheads="1"/>
          </p:cNvPicPr>
          <p:nvPr/>
        </p:nvPicPr>
        <p:blipFill>
          <a:blip r:embed="rId4" cstate="print"/>
          <a:srcRect/>
          <a:stretch>
            <a:fillRect/>
          </a:stretch>
        </p:blipFill>
        <p:spPr bwMode="auto">
          <a:xfrm>
            <a:off x="0" y="4114800"/>
            <a:ext cx="7108695" cy="2062162"/>
          </a:xfrm>
          <a:prstGeom prst="rect">
            <a:avLst/>
          </a:prstGeom>
          <a:noFill/>
          <a:ln w="9525">
            <a:noFill/>
            <a:miter lim="800000"/>
            <a:headEnd/>
            <a:tailEnd/>
          </a:ln>
        </p:spPr>
      </p:pic>
      <p:sp>
        <p:nvSpPr>
          <p:cNvPr id="4" name="TextBox 3"/>
          <p:cNvSpPr txBox="1"/>
          <p:nvPr/>
        </p:nvSpPr>
        <p:spPr>
          <a:xfrm>
            <a:off x="0" y="6257835"/>
            <a:ext cx="5638800" cy="400110"/>
          </a:xfrm>
          <a:prstGeom prst="rect">
            <a:avLst/>
          </a:prstGeom>
          <a:noFill/>
        </p:spPr>
        <p:txBody>
          <a:bodyPr wrap="square" rtlCol="0">
            <a:spAutoFit/>
          </a:bodyPr>
          <a:lstStyle/>
          <a:p>
            <a:r>
              <a:rPr lang="en-US" sz="2000" dirty="0"/>
              <a:t>What is Stride  ?  S=1</a:t>
            </a:r>
          </a:p>
        </p:txBody>
      </p:sp>
      <p:graphicFrame>
        <p:nvGraphicFramePr>
          <p:cNvPr id="1030148" name="Object 4"/>
          <p:cNvGraphicFramePr>
            <a:graphicFrameLocks noChangeAspect="1"/>
          </p:cNvGraphicFramePr>
          <p:nvPr/>
        </p:nvGraphicFramePr>
        <p:xfrm>
          <a:off x="2819400" y="6197160"/>
          <a:ext cx="4114800" cy="660840"/>
        </p:xfrm>
        <a:graphic>
          <a:graphicData uri="http://schemas.openxmlformats.org/presentationml/2006/ole">
            <mc:AlternateContent xmlns:mc="http://schemas.openxmlformats.org/markup-compatibility/2006">
              <mc:Choice xmlns:v="urn:schemas-microsoft-com:vml" Requires="v">
                <p:oleObj spid="_x0000_s1030151" name="Equation" r:id="rId5" imgW="2450880" imgH="393480" progId="">
                  <p:embed/>
                </p:oleObj>
              </mc:Choice>
              <mc:Fallback>
                <p:oleObj name="Equation" r:id="rId5" imgW="2450880" imgH="393480" progId="">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6197160"/>
                        <a:ext cx="4114800" cy="6608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0146"/>
                                        </p:tgtEl>
                                        <p:attrNameLst>
                                          <p:attrName>style.visibility</p:attrName>
                                        </p:attrNameLst>
                                      </p:cBhvr>
                                      <p:to>
                                        <p:strVal val="visible"/>
                                      </p:to>
                                    </p:set>
                                    <p:anim calcmode="lin" valueType="num">
                                      <p:cBhvr additive="base">
                                        <p:cTn id="7" dur="500" fill="hold"/>
                                        <p:tgtEl>
                                          <p:spTgt spid="1030146"/>
                                        </p:tgtEl>
                                        <p:attrNameLst>
                                          <p:attrName>ppt_x</p:attrName>
                                        </p:attrNameLst>
                                      </p:cBhvr>
                                      <p:tavLst>
                                        <p:tav tm="0">
                                          <p:val>
                                            <p:strVal val="#ppt_x"/>
                                          </p:val>
                                        </p:tav>
                                        <p:tav tm="100000">
                                          <p:val>
                                            <p:strVal val="#ppt_x"/>
                                          </p:val>
                                        </p:tav>
                                      </p:tavLst>
                                    </p:anim>
                                    <p:anim calcmode="lin" valueType="num">
                                      <p:cBhvr additive="base">
                                        <p:cTn id="8" dur="500" fill="hold"/>
                                        <p:tgtEl>
                                          <p:spTgt spid="1030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30147"/>
                                        </p:tgtEl>
                                        <p:attrNameLst>
                                          <p:attrName>style.visibility</p:attrName>
                                        </p:attrNameLst>
                                      </p:cBhvr>
                                      <p:to>
                                        <p:strVal val="visible"/>
                                      </p:to>
                                    </p:set>
                                    <p:anim calcmode="lin" valueType="num">
                                      <p:cBhvr additive="base">
                                        <p:cTn id="13" dur="500" fill="hold"/>
                                        <p:tgtEl>
                                          <p:spTgt spid="1030147"/>
                                        </p:tgtEl>
                                        <p:attrNameLst>
                                          <p:attrName>ppt_x</p:attrName>
                                        </p:attrNameLst>
                                      </p:cBhvr>
                                      <p:tavLst>
                                        <p:tav tm="0">
                                          <p:val>
                                            <p:strVal val="#ppt_x"/>
                                          </p:val>
                                        </p:tav>
                                        <p:tav tm="100000">
                                          <p:val>
                                            <p:strVal val="#ppt_x"/>
                                          </p:val>
                                        </p:tav>
                                      </p:tavLst>
                                    </p:anim>
                                    <p:anim calcmode="lin" valueType="num">
                                      <p:cBhvr additive="base">
                                        <p:cTn id="14" dur="500" fill="hold"/>
                                        <p:tgtEl>
                                          <p:spTgt spid="103014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30148"/>
                                        </p:tgtEl>
                                        <p:attrNameLst>
                                          <p:attrName>style.visibility</p:attrName>
                                        </p:attrNameLst>
                                      </p:cBhvr>
                                      <p:to>
                                        <p:strVal val="visible"/>
                                      </p:to>
                                    </p:set>
                                    <p:anim calcmode="lin" valueType="num">
                                      <p:cBhvr additive="base">
                                        <p:cTn id="25" dur="500" fill="hold"/>
                                        <p:tgtEl>
                                          <p:spTgt spid="1030148"/>
                                        </p:tgtEl>
                                        <p:attrNameLst>
                                          <p:attrName>ppt_x</p:attrName>
                                        </p:attrNameLst>
                                      </p:cBhvr>
                                      <p:tavLst>
                                        <p:tav tm="0">
                                          <p:val>
                                            <p:strVal val="#ppt_x"/>
                                          </p:val>
                                        </p:tav>
                                        <p:tav tm="100000">
                                          <p:val>
                                            <p:strVal val="#ppt_x"/>
                                          </p:val>
                                        </p:tav>
                                      </p:tavLst>
                                    </p:anim>
                                    <p:anim calcmode="lin" valueType="num">
                                      <p:cBhvr additive="base">
                                        <p:cTn id="26" dur="500" fill="hold"/>
                                        <p:tgtEl>
                                          <p:spTgt spid="10301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2332037"/>
            <a:ext cx="9144000" cy="4525963"/>
          </a:xfrm>
        </p:spPr>
        <p:txBody>
          <a:bodyPr>
            <a:normAutofit fontScale="85000" lnSpcReduction="20000"/>
          </a:bodyPr>
          <a:lstStyle/>
          <a:p>
            <a:r>
              <a:rPr lang="en-US" b="1" i="1" dirty="0">
                <a:solidFill>
                  <a:srgbClr val="FF0000"/>
                </a:solidFill>
              </a:rPr>
              <a:t>Use of zero-padding</a:t>
            </a:r>
            <a:r>
              <a:rPr lang="en-US" b="1" dirty="0">
                <a:solidFill>
                  <a:srgbClr val="FF0000"/>
                </a:solidFill>
              </a:rPr>
              <a:t>. </a:t>
            </a:r>
          </a:p>
          <a:p>
            <a:pPr>
              <a:buNone/>
            </a:pPr>
            <a:r>
              <a:rPr lang="en-US" b="1" dirty="0">
                <a:solidFill>
                  <a:srgbClr val="FF0000"/>
                </a:solidFill>
              </a:rPr>
              <a:t>    </a:t>
            </a:r>
            <a:r>
              <a:rPr lang="en-US" b="1" dirty="0"/>
              <a:t>In the example above input dimension was 5 and the output dimension was also 5. This worked out so because our receptive fields were 3 and we </a:t>
            </a:r>
            <a:r>
              <a:rPr lang="en-US" b="1" dirty="0">
                <a:solidFill>
                  <a:srgbClr val="FF0000"/>
                </a:solidFill>
              </a:rPr>
              <a:t>used zero padding of 1</a:t>
            </a:r>
            <a:r>
              <a:rPr lang="en-US" b="1" dirty="0"/>
              <a:t>.</a:t>
            </a:r>
          </a:p>
          <a:p>
            <a:pPr>
              <a:buNone/>
            </a:pPr>
            <a:r>
              <a:rPr lang="en-US" b="1" dirty="0"/>
              <a:t>	 If there was no zero-padding used, then the output volume would have had spatial dimension of only 3, because that it is how many neurons would have “fit” across the original input. </a:t>
            </a:r>
          </a:p>
          <a:p>
            <a:pPr>
              <a:buNone/>
            </a:pPr>
            <a:r>
              <a:rPr lang="en-US" b="1" dirty="0"/>
              <a:t>	</a:t>
            </a:r>
          </a:p>
          <a:p>
            <a:pPr>
              <a:buNone/>
            </a:pPr>
            <a:r>
              <a:rPr lang="en-US" b="1" dirty="0"/>
              <a:t>	setting zero padding to be</a:t>
            </a:r>
            <a:r>
              <a:rPr lang="en-US" b="1" dirty="0">
                <a:solidFill>
                  <a:srgbClr val="FF0000"/>
                </a:solidFill>
              </a:rPr>
              <a:t> P=(F−1)/2 when the stride is S=1 ensures that the input volume and output volume will have the same size spatially. </a:t>
            </a:r>
          </a:p>
        </p:txBody>
      </p:sp>
      <p:pic>
        <p:nvPicPr>
          <p:cNvPr id="253954" name="Picture 2"/>
          <p:cNvPicPr>
            <a:picLocks noChangeAspect="1" noChangeArrowheads="1"/>
          </p:cNvPicPr>
          <p:nvPr/>
        </p:nvPicPr>
        <p:blipFill>
          <a:blip r:embed="rId2" cstate="print"/>
          <a:srcRect/>
          <a:stretch>
            <a:fillRect/>
          </a:stretch>
        </p:blipFill>
        <p:spPr bwMode="auto">
          <a:xfrm>
            <a:off x="2133600" y="0"/>
            <a:ext cx="4724400" cy="2320168"/>
          </a:xfrm>
          <a:prstGeom prst="rect">
            <a:avLst/>
          </a:prstGeom>
          <a:noFill/>
          <a:ln w="9525">
            <a:noFill/>
            <a:miter lim="800000"/>
            <a:headEnd/>
            <a:tailEnd/>
          </a:ln>
        </p:spPr>
      </p:pic>
      <p:pic>
        <p:nvPicPr>
          <p:cNvPr id="4" name="Picture 3"/>
          <p:cNvPicPr>
            <a:picLocks noChangeAspect="1" noChangeArrowheads="1"/>
          </p:cNvPicPr>
          <p:nvPr/>
        </p:nvPicPr>
        <p:blipFill>
          <a:blip r:embed="rId3" cstate="print"/>
          <a:srcRect/>
          <a:stretch>
            <a:fillRect/>
          </a:stretch>
        </p:blipFill>
        <p:spPr bwMode="auto">
          <a:xfrm>
            <a:off x="7092505" y="0"/>
            <a:ext cx="2051495" cy="84772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3954"/>
                                        </p:tgtEl>
                                        <p:attrNameLst>
                                          <p:attrName>style.visibility</p:attrName>
                                        </p:attrNameLst>
                                      </p:cBhvr>
                                      <p:to>
                                        <p:strVal val="visible"/>
                                      </p:to>
                                    </p:set>
                                    <p:anim calcmode="lin" valueType="num">
                                      <p:cBhvr additive="base">
                                        <p:cTn id="7" dur="500" fill="hold"/>
                                        <p:tgtEl>
                                          <p:spTgt spid="253954"/>
                                        </p:tgtEl>
                                        <p:attrNameLst>
                                          <p:attrName>ppt_x</p:attrName>
                                        </p:attrNameLst>
                                      </p:cBhvr>
                                      <p:tavLst>
                                        <p:tav tm="0">
                                          <p:val>
                                            <p:strVal val="#ppt_x"/>
                                          </p:val>
                                        </p:tav>
                                        <p:tav tm="100000">
                                          <p:val>
                                            <p:strVal val="#ppt_x"/>
                                          </p:val>
                                        </p:tav>
                                      </p:tavLst>
                                    </p:anim>
                                    <p:anim calcmode="lin" valueType="num">
                                      <p:cBhvr additive="base">
                                        <p:cTn id="8" dur="500" fill="hold"/>
                                        <p:tgtEl>
                                          <p:spTgt spid="2539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170" name="Picture 2"/>
          <p:cNvPicPr>
            <a:picLocks noChangeAspect="1" noChangeArrowheads="1"/>
          </p:cNvPicPr>
          <p:nvPr/>
        </p:nvPicPr>
        <p:blipFill>
          <a:blip r:embed="rId3" cstate="print"/>
          <a:srcRect/>
          <a:stretch>
            <a:fillRect/>
          </a:stretch>
        </p:blipFill>
        <p:spPr bwMode="auto">
          <a:xfrm>
            <a:off x="0" y="0"/>
            <a:ext cx="5475328" cy="1881188"/>
          </a:xfrm>
          <a:prstGeom prst="rect">
            <a:avLst/>
          </a:prstGeom>
          <a:noFill/>
          <a:ln w="9525">
            <a:noFill/>
            <a:miter lim="800000"/>
            <a:headEnd/>
            <a:tailEnd/>
          </a:ln>
        </p:spPr>
      </p:pic>
      <p:pic>
        <p:nvPicPr>
          <p:cNvPr id="1031171" name="Picture 3"/>
          <p:cNvPicPr>
            <a:picLocks noChangeAspect="1" noChangeArrowheads="1"/>
          </p:cNvPicPr>
          <p:nvPr/>
        </p:nvPicPr>
        <p:blipFill>
          <a:blip r:embed="rId4" cstate="print"/>
          <a:srcRect/>
          <a:stretch>
            <a:fillRect/>
          </a:stretch>
        </p:blipFill>
        <p:spPr bwMode="auto">
          <a:xfrm>
            <a:off x="0" y="1981200"/>
            <a:ext cx="5610225" cy="2847975"/>
          </a:xfrm>
          <a:prstGeom prst="rect">
            <a:avLst/>
          </a:prstGeom>
          <a:noFill/>
          <a:ln w="9525">
            <a:noFill/>
            <a:miter lim="800000"/>
            <a:headEnd/>
            <a:tailEnd/>
          </a:ln>
        </p:spPr>
      </p:pic>
      <p:pic>
        <p:nvPicPr>
          <p:cNvPr id="1031173" name="Picture 5"/>
          <p:cNvPicPr>
            <a:picLocks noChangeAspect="1" noChangeArrowheads="1"/>
          </p:cNvPicPr>
          <p:nvPr/>
        </p:nvPicPr>
        <p:blipFill>
          <a:blip r:embed="rId5" cstate="print"/>
          <a:srcRect/>
          <a:stretch>
            <a:fillRect/>
          </a:stretch>
        </p:blipFill>
        <p:spPr bwMode="auto">
          <a:xfrm>
            <a:off x="0" y="5105400"/>
            <a:ext cx="5248275" cy="1752600"/>
          </a:xfrm>
          <a:prstGeom prst="rect">
            <a:avLst/>
          </a:prstGeom>
          <a:noFill/>
          <a:ln w="9525">
            <a:noFill/>
            <a:miter lim="800000"/>
            <a:headEnd/>
            <a:tailEnd/>
          </a:ln>
        </p:spPr>
      </p:pic>
      <p:sp>
        <p:nvSpPr>
          <p:cNvPr id="6" name="TextBox 5"/>
          <p:cNvSpPr txBox="1"/>
          <p:nvPr/>
        </p:nvSpPr>
        <p:spPr>
          <a:xfrm>
            <a:off x="5638800" y="3962400"/>
            <a:ext cx="3505200" cy="400110"/>
          </a:xfrm>
          <a:prstGeom prst="rect">
            <a:avLst/>
          </a:prstGeom>
          <a:noFill/>
        </p:spPr>
        <p:txBody>
          <a:bodyPr wrap="square" rtlCol="0">
            <a:spAutoFit/>
          </a:bodyPr>
          <a:lstStyle/>
          <a:p>
            <a:r>
              <a:rPr lang="en-US" sz="2000" dirty="0"/>
              <a:t>What is Stride  ?  S=2</a:t>
            </a:r>
          </a:p>
        </p:txBody>
      </p:sp>
      <p:graphicFrame>
        <p:nvGraphicFramePr>
          <p:cNvPr id="1031174" name="Object 6"/>
          <p:cNvGraphicFramePr>
            <a:graphicFrameLocks noChangeAspect="1"/>
          </p:cNvGraphicFramePr>
          <p:nvPr/>
        </p:nvGraphicFramePr>
        <p:xfrm>
          <a:off x="5513388" y="4724400"/>
          <a:ext cx="3621087" cy="584200"/>
        </p:xfrm>
        <a:graphic>
          <a:graphicData uri="http://schemas.openxmlformats.org/presentationml/2006/ole">
            <mc:AlternateContent xmlns:mc="http://schemas.openxmlformats.org/markup-compatibility/2006">
              <mc:Choice xmlns:v="urn:schemas-microsoft-com:vml" Requires="v">
                <p:oleObj spid="_x0000_s1031177" name="Equation" r:id="rId6" imgW="2438280" imgH="393480" progId="">
                  <p:embed/>
                </p:oleObj>
              </mc:Choice>
              <mc:Fallback>
                <p:oleObj name="Equation" r:id="rId6" imgW="2438280" imgH="393480" progId="">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3388" y="4724400"/>
                        <a:ext cx="3621087"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p:cNvSpPr/>
          <p:nvPr/>
        </p:nvSpPr>
        <p:spPr>
          <a:xfrm>
            <a:off x="6096000" y="0"/>
            <a:ext cx="3048000" cy="3416320"/>
          </a:xfrm>
          <a:prstGeom prst="rect">
            <a:avLst/>
          </a:prstGeom>
        </p:spPr>
        <p:txBody>
          <a:bodyPr wrap="square">
            <a:spAutoFit/>
          </a:bodyPr>
          <a:lstStyle/>
          <a:p>
            <a:r>
              <a:rPr lang="en-US" sz="2400" b="1" dirty="0">
                <a:solidFill>
                  <a:srgbClr val="FF0000"/>
                </a:solidFill>
              </a:rPr>
              <a:t>The neuron weights are in this example [1,0,-1] (shown on very right), and its bias is zero. These weights are shared across all yellow neurons</a:t>
            </a:r>
          </a:p>
          <a:p>
            <a:r>
              <a:rPr lang="en-US" sz="2400" b="1" dirty="0">
                <a:solidFill>
                  <a:srgbClr val="FF0000"/>
                </a:solidFill>
              </a:rPr>
              <a:t>[Parameter sharing]</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1170"/>
                                        </p:tgtEl>
                                        <p:attrNameLst>
                                          <p:attrName>style.visibility</p:attrName>
                                        </p:attrNameLst>
                                      </p:cBhvr>
                                      <p:to>
                                        <p:strVal val="visible"/>
                                      </p:to>
                                    </p:set>
                                    <p:anim calcmode="lin" valueType="num">
                                      <p:cBhvr additive="base">
                                        <p:cTn id="7" dur="500" fill="hold"/>
                                        <p:tgtEl>
                                          <p:spTgt spid="1031170"/>
                                        </p:tgtEl>
                                        <p:attrNameLst>
                                          <p:attrName>ppt_x</p:attrName>
                                        </p:attrNameLst>
                                      </p:cBhvr>
                                      <p:tavLst>
                                        <p:tav tm="0">
                                          <p:val>
                                            <p:strVal val="#ppt_x"/>
                                          </p:val>
                                        </p:tav>
                                        <p:tav tm="100000">
                                          <p:val>
                                            <p:strVal val="#ppt_x"/>
                                          </p:val>
                                        </p:tav>
                                      </p:tavLst>
                                    </p:anim>
                                    <p:anim calcmode="lin" valueType="num">
                                      <p:cBhvr additive="base">
                                        <p:cTn id="8" dur="500" fill="hold"/>
                                        <p:tgtEl>
                                          <p:spTgt spid="1031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31171"/>
                                        </p:tgtEl>
                                        <p:attrNameLst>
                                          <p:attrName>style.visibility</p:attrName>
                                        </p:attrNameLst>
                                      </p:cBhvr>
                                      <p:to>
                                        <p:strVal val="visible"/>
                                      </p:to>
                                    </p:set>
                                    <p:anim calcmode="lin" valueType="num">
                                      <p:cBhvr additive="base">
                                        <p:cTn id="13" dur="500" fill="hold"/>
                                        <p:tgtEl>
                                          <p:spTgt spid="1031171"/>
                                        </p:tgtEl>
                                        <p:attrNameLst>
                                          <p:attrName>ppt_x</p:attrName>
                                        </p:attrNameLst>
                                      </p:cBhvr>
                                      <p:tavLst>
                                        <p:tav tm="0">
                                          <p:val>
                                            <p:strVal val="#ppt_x"/>
                                          </p:val>
                                        </p:tav>
                                        <p:tav tm="100000">
                                          <p:val>
                                            <p:strVal val="#ppt_x"/>
                                          </p:val>
                                        </p:tav>
                                      </p:tavLst>
                                    </p:anim>
                                    <p:anim calcmode="lin" valueType="num">
                                      <p:cBhvr additive="base">
                                        <p:cTn id="14" dur="500" fill="hold"/>
                                        <p:tgtEl>
                                          <p:spTgt spid="103117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31173"/>
                                        </p:tgtEl>
                                        <p:attrNameLst>
                                          <p:attrName>style.visibility</p:attrName>
                                        </p:attrNameLst>
                                      </p:cBhvr>
                                      <p:to>
                                        <p:strVal val="visible"/>
                                      </p:to>
                                    </p:set>
                                    <p:anim calcmode="lin" valueType="num">
                                      <p:cBhvr additive="base">
                                        <p:cTn id="19" dur="500" fill="hold"/>
                                        <p:tgtEl>
                                          <p:spTgt spid="1031173"/>
                                        </p:tgtEl>
                                        <p:attrNameLst>
                                          <p:attrName>ppt_x</p:attrName>
                                        </p:attrNameLst>
                                      </p:cBhvr>
                                      <p:tavLst>
                                        <p:tav tm="0">
                                          <p:val>
                                            <p:strVal val="#ppt_x"/>
                                          </p:val>
                                        </p:tav>
                                        <p:tav tm="100000">
                                          <p:val>
                                            <p:strVal val="#ppt_x"/>
                                          </p:val>
                                        </p:tav>
                                      </p:tavLst>
                                    </p:anim>
                                    <p:anim calcmode="lin" valueType="num">
                                      <p:cBhvr additive="base">
                                        <p:cTn id="20" dur="500" fill="hold"/>
                                        <p:tgtEl>
                                          <p:spTgt spid="103117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31174"/>
                                        </p:tgtEl>
                                        <p:attrNameLst>
                                          <p:attrName>style.visibility</p:attrName>
                                        </p:attrNameLst>
                                      </p:cBhvr>
                                      <p:to>
                                        <p:strVal val="visible"/>
                                      </p:to>
                                    </p:set>
                                    <p:anim calcmode="lin" valueType="num">
                                      <p:cBhvr additive="base">
                                        <p:cTn id="31" dur="500" fill="hold"/>
                                        <p:tgtEl>
                                          <p:spTgt spid="1031174"/>
                                        </p:tgtEl>
                                        <p:attrNameLst>
                                          <p:attrName>ppt_x</p:attrName>
                                        </p:attrNameLst>
                                      </p:cBhvr>
                                      <p:tavLst>
                                        <p:tav tm="0">
                                          <p:val>
                                            <p:strVal val="#ppt_x"/>
                                          </p:val>
                                        </p:tav>
                                        <p:tav tm="100000">
                                          <p:val>
                                            <p:strVal val="#ppt_x"/>
                                          </p:val>
                                        </p:tav>
                                      </p:tavLst>
                                    </p:anim>
                                    <p:anim calcmode="lin" valueType="num">
                                      <p:cBhvr additive="base">
                                        <p:cTn id="32" dur="500" fill="hold"/>
                                        <p:tgtEl>
                                          <p:spTgt spid="103117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9144000" cy="4525963"/>
          </a:xfrm>
        </p:spPr>
        <p:txBody>
          <a:bodyPr>
            <a:noAutofit/>
          </a:bodyPr>
          <a:lstStyle/>
          <a:p>
            <a:r>
              <a:rPr lang="en-US" sz="2800" dirty="0"/>
              <a:t>The </a:t>
            </a:r>
            <a:r>
              <a:rPr lang="en-US" sz="2800" dirty="0" err="1">
                <a:hlinkClick r:id="rId2"/>
              </a:rPr>
              <a:t>Krizhevsky</a:t>
            </a:r>
            <a:r>
              <a:rPr lang="en-US" sz="2800" dirty="0">
                <a:hlinkClick r:id="rId2"/>
              </a:rPr>
              <a:t> et al.</a:t>
            </a:r>
            <a:r>
              <a:rPr lang="en-US" sz="2800" dirty="0"/>
              <a:t> architecture that won the </a:t>
            </a:r>
            <a:r>
              <a:rPr lang="en-US" sz="2800" dirty="0" err="1">
                <a:solidFill>
                  <a:srgbClr val="FF0000"/>
                </a:solidFill>
              </a:rPr>
              <a:t>ImageNet</a:t>
            </a:r>
            <a:r>
              <a:rPr lang="en-US" sz="2800" dirty="0">
                <a:solidFill>
                  <a:srgbClr val="FF0000"/>
                </a:solidFill>
              </a:rPr>
              <a:t> challenge in 2012</a:t>
            </a:r>
            <a:r>
              <a:rPr lang="en-US" sz="2800" dirty="0"/>
              <a:t> accepted images of size </a:t>
            </a:r>
            <a:r>
              <a:rPr lang="en-US" sz="2800" dirty="0">
                <a:solidFill>
                  <a:srgbClr val="FF0000"/>
                </a:solidFill>
              </a:rPr>
              <a:t>[227x227x3</a:t>
            </a:r>
            <a:r>
              <a:rPr lang="en-US" sz="2800" dirty="0"/>
              <a:t>]. </a:t>
            </a:r>
          </a:p>
          <a:p>
            <a:r>
              <a:rPr lang="en-US" sz="2800" dirty="0"/>
              <a:t>On the first Convolutional Layer, it used neurons with receptive field size </a:t>
            </a:r>
            <a:r>
              <a:rPr lang="en-US" sz="2800" dirty="0">
                <a:solidFill>
                  <a:srgbClr val="FF0000"/>
                </a:solidFill>
              </a:rPr>
              <a:t>F=11</a:t>
            </a:r>
            <a:r>
              <a:rPr lang="en-US" sz="2800" dirty="0"/>
              <a:t>, stride </a:t>
            </a:r>
            <a:r>
              <a:rPr lang="en-US" sz="2800" dirty="0">
                <a:solidFill>
                  <a:srgbClr val="FF0000"/>
                </a:solidFill>
              </a:rPr>
              <a:t>S=4</a:t>
            </a:r>
            <a:r>
              <a:rPr lang="en-US" sz="2800" dirty="0"/>
              <a:t> and no zero padding </a:t>
            </a:r>
            <a:r>
              <a:rPr lang="en-US" sz="2800" dirty="0">
                <a:solidFill>
                  <a:srgbClr val="FF0000"/>
                </a:solidFill>
              </a:rPr>
              <a:t>P=0, No. of Filters =96</a:t>
            </a:r>
            <a:r>
              <a:rPr lang="en-US" sz="2800" dirty="0"/>
              <a:t>. </a:t>
            </a:r>
          </a:p>
          <a:p>
            <a:endParaRPr lang="en-US" sz="2800" dirty="0"/>
          </a:p>
          <a:p>
            <a:r>
              <a:rPr lang="en-US" sz="2800" dirty="0"/>
              <a:t>Since [(227 - 11)/4] + 1 = 55, and since the </a:t>
            </a:r>
            <a:r>
              <a:rPr lang="en-US" sz="2800" dirty="0" err="1"/>
              <a:t>Conv</a:t>
            </a:r>
            <a:r>
              <a:rPr lang="en-US" sz="2800" dirty="0"/>
              <a:t> layer had a depth of K=96, the </a:t>
            </a:r>
            <a:r>
              <a:rPr lang="en-US" sz="2800" dirty="0" err="1"/>
              <a:t>Conv</a:t>
            </a:r>
            <a:r>
              <a:rPr lang="en-US" sz="2800" dirty="0"/>
              <a:t> layer output volume had size </a:t>
            </a:r>
            <a:r>
              <a:rPr lang="en-US" sz="2800" dirty="0">
                <a:solidFill>
                  <a:srgbClr val="FF0000"/>
                </a:solidFill>
              </a:rPr>
              <a:t>[55x55x96]. </a:t>
            </a:r>
          </a:p>
          <a:p>
            <a:r>
              <a:rPr lang="en-US" sz="2800" dirty="0"/>
              <a:t>Each of the 55*55*96 neurons in this volume was connected to a region of size [11x11x3] in the input volume. Moreover, all 96 neurons in each depth column are connected to the same [11x11x3] region of the input, but of course with different weights[ different filters]. Number of weights to be trained 11x11x96=</a:t>
            </a:r>
            <a:r>
              <a:rPr lang="en-US" sz="2800" b="1" dirty="0">
                <a:solidFill>
                  <a:srgbClr val="FF0000"/>
                </a:solidFill>
              </a:rPr>
              <a:t>[Parameter sharing]</a:t>
            </a:r>
            <a:endParaRPr lang="en-US" sz="2800" dirty="0"/>
          </a:p>
          <a:p>
            <a:endParaRPr lang="en-US" sz="2800" dirty="0"/>
          </a:p>
          <a:p>
            <a:endParaRPr 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37090" name="Picture 2" descr="http://yann.lecun.com/exdb/lenet/gifs/asamples.gif"/>
          <p:cNvPicPr>
            <a:picLocks noChangeAspect="1" noChangeArrowheads="1" noCrop="1"/>
          </p:cNvPicPr>
          <p:nvPr/>
        </p:nvPicPr>
        <p:blipFill>
          <a:blip r:embed="rId2" cstate="print"/>
          <a:srcRect/>
          <a:stretch>
            <a:fillRect/>
          </a:stretch>
        </p:blipFill>
        <p:spPr bwMode="auto">
          <a:xfrm>
            <a:off x="0" y="304800"/>
            <a:ext cx="9144000" cy="6210300"/>
          </a:xfrm>
          <a:prstGeom prst="rect">
            <a:avLst/>
          </a:prstGeom>
          <a:noFill/>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94D5C8-3A40-4D51-9A4F-49058875C154}"/>
              </a:ext>
            </a:extLst>
          </p:cNvPr>
          <p:cNvSpPr>
            <a:spLocks noGrp="1"/>
          </p:cNvSpPr>
          <p:nvPr>
            <p:ph idx="1"/>
          </p:nvPr>
        </p:nvSpPr>
        <p:spPr>
          <a:xfrm>
            <a:off x="0" y="0"/>
            <a:ext cx="9144000" cy="6858000"/>
          </a:xfrm>
        </p:spPr>
        <p:txBody>
          <a:bodyPr>
            <a:noAutofit/>
          </a:bodyPr>
          <a:lstStyle/>
          <a:p>
            <a:r>
              <a:rPr lang="en-US" sz="2400" b="1" dirty="0">
                <a:solidFill>
                  <a:srgbClr val="FF0000"/>
                </a:solidFill>
              </a:rPr>
              <a:t>Stride is normally set in a way so that the output volume is an integer and not a fraction.</a:t>
            </a:r>
          </a:p>
          <a:p>
            <a:endParaRPr lang="en-US" sz="2400" b="1" dirty="0"/>
          </a:p>
          <a:p>
            <a:r>
              <a:rPr lang="en-US" sz="2400" b="1" dirty="0"/>
              <a:t>spatial dimensions decrease when we apply convolution. As we keep applying conv layers, the size of the volume will decrease faster.</a:t>
            </a:r>
          </a:p>
          <a:p>
            <a:endParaRPr lang="en-US" sz="2400" b="1" dirty="0"/>
          </a:p>
          <a:p>
            <a:r>
              <a:rPr lang="en-US" sz="2400" b="1" dirty="0"/>
              <a:t>In the </a:t>
            </a:r>
            <a:r>
              <a:rPr lang="en-US" sz="2400" b="1" dirty="0">
                <a:solidFill>
                  <a:srgbClr val="FF0000"/>
                </a:solidFill>
              </a:rPr>
              <a:t>early layers of our network, we want to preserve as much information about the original input volume so that we can extract those </a:t>
            </a:r>
            <a:r>
              <a:rPr lang="en-US" sz="4000" b="1" dirty="0">
                <a:solidFill>
                  <a:srgbClr val="FF0000"/>
                </a:solidFill>
              </a:rPr>
              <a:t>low level features</a:t>
            </a:r>
            <a:r>
              <a:rPr lang="en-US" sz="2400" b="1" dirty="0"/>
              <a:t>.</a:t>
            </a:r>
          </a:p>
          <a:p>
            <a:endParaRPr lang="en-US" sz="2400" b="1" dirty="0"/>
          </a:p>
          <a:p>
            <a:r>
              <a:rPr lang="en-US" sz="2400" b="1" dirty="0"/>
              <a:t>If we want to apply </a:t>
            </a:r>
            <a:r>
              <a:rPr lang="en-US" sz="2400" b="1" dirty="0" err="1"/>
              <a:t>convolutional</a:t>
            </a:r>
            <a:r>
              <a:rPr lang="en-US" sz="2400" b="1" dirty="0"/>
              <a:t> layer and want to keep our volume same then </a:t>
            </a:r>
            <a:r>
              <a:rPr lang="en-US" sz="2400" b="1" dirty="0">
                <a:solidFill>
                  <a:srgbClr val="FF0000"/>
                </a:solidFill>
              </a:rPr>
              <a:t>we apply padding</a:t>
            </a:r>
          </a:p>
          <a:p>
            <a:endParaRPr lang="en-US" sz="2400" b="1" dirty="0"/>
          </a:p>
          <a:p>
            <a:r>
              <a:rPr lang="en-US" sz="2400" b="1" dirty="0"/>
              <a:t>Zero padding pads the input volume with zeros around the border</a:t>
            </a:r>
          </a:p>
          <a:p>
            <a:endParaRPr lang="en-US" sz="3600" b="1" dirty="0"/>
          </a:p>
        </p:txBody>
      </p:sp>
    </p:spTree>
    <p:extLst>
      <p:ext uri="{BB962C8B-B14F-4D97-AF65-F5344CB8AC3E}">
        <p14:creationId xmlns:p14="http://schemas.microsoft.com/office/powerpoint/2010/main" val="7145566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DBF0A3-CB75-49B1-8213-1382D58C5D83}"/>
              </a:ext>
            </a:extLst>
          </p:cNvPr>
          <p:cNvSpPr>
            <a:spLocks noGrp="1"/>
          </p:cNvSpPr>
          <p:nvPr>
            <p:ph idx="1"/>
          </p:nvPr>
        </p:nvSpPr>
        <p:spPr>
          <a:xfrm>
            <a:off x="0" y="0"/>
            <a:ext cx="9144000" cy="6858000"/>
          </a:xfrm>
        </p:spPr>
        <p:txBody>
          <a:bodyPr>
            <a:normAutofit/>
          </a:bodyPr>
          <a:lstStyle/>
          <a:p>
            <a:r>
              <a:rPr lang="en-US" sz="2400" b="1" dirty="0"/>
              <a:t>Consider an example 32(W) x 32 x 3, with stride(S=1), Filter size (5(=K)x5) and after zero padding(P=0) we get: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pPr>
              <a:buNone/>
            </a:pPr>
            <a:endParaRPr lang="en-US" sz="2800" dirty="0"/>
          </a:p>
          <a:p>
            <a:pPr>
              <a:buNone/>
            </a:pPr>
            <a:endParaRPr lang="en-US" sz="2800" dirty="0"/>
          </a:p>
          <a:p>
            <a:pPr>
              <a:buNone/>
            </a:pPr>
            <a:r>
              <a:rPr lang="en-US" sz="2800" dirty="0"/>
              <a:t>Without padding it would have been 28 x 28 x 3  .</a:t>
            </a:r>
          </a:p>
          <a:p>
            <a:endParaRPr lang="en-US" sz="2000" dirty="0"/>
          </a:p>
          <a:p>
            <a:endParaRPr lang="en-US" sz="2000" dirty="0"/>
          </a:p>
          <a:p>
            <a:endParaRPr lang="en-US" sz="2000" dirty="0"/>
          </a:p>
          <a:p>
            <a:endParaRPr lang="en-US" sz="2000" dirty="0"/>
          </a:p>
          <a:p>
            <a:endParaRPr lang="en-US" sz="2000" dirty="0"/>
          </a:p>
        </p:txBody>
      </p:sp>
      <p:graphicFrame>
        <p:nvGraphicFramePr>
          <p:cNvPr id="5" name="Object 4"/>
          <p:cNvGraphicFramePr>
            <a:graphicFrameLocks noChangeAspect="1"/>
          </p:cNvGraphicFramePr>
          <p:nvPr/>
        </p:nvGraphicFramePr>
        <p:xfrm>
          <a:off x="1163638" y="5975350"/>
          <a:ext cx="5894387" cy="882650"/>
        </p:xfrm>
        <a:graphic>
          <a:graphicData uri="http://schemas.openxmlformats.org/presentationml/2006/ole">
            <mc:AlternateContent xmlns:mc="http://schemas.openxmlformats.org/markup-compatibility/2006">
              <mc:Choice xmlns:v="urn:schemas-microsoft-com:vml" Requires="v">
                <p:oleObj spid="_x0000_s7173" name="Equation" r:id="rId3" imgW="2628720" imgH="393480" progId="">
                  <p:embed/>
                </p:oleObj>
              </mc:Choice>
              <mc:Fallback>
                <p:oleObj name="Equation" r:id="rId3" imgW="2628720" imgH="39348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638" y="5975350"/>
                        <a:ext cx="5894387" cy="882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171" name="Picture 3"/>
          <p:cNvPicPr>
            <a:picLocks noChangeAspect="1" noChangeArrowheads="1"/>
          </p:cNvPicPr>
          <p:nvPr/>
        </p:nvPicPr>
        <p:blipFill>
          <a:blip r:embed="rId5" cstate="print"/>
          <a:srcRect/>
          <a:stretch>
            <a:fillRect/>
          </a:stretch>
        </p:blipFill>
        <p:spPr bwMode="auto">
          <a:xfrm>
            <a:off x="-19050" y="914400"/>
            <a:ext cx="9163050" cy="3429000"/>
          </a:xfrm>
          <a:prstGeom prst="rect">
            <a:avLst/>
          </a:prstGeom>
          <a:noFill/>
          <a:ln w="9525">
            <a:noFill/>
            <a:miter lim="800000"/>
            <a:headEnd/>
            <a:tailEnd/>
          </a:ln>
        </p:spPr>
      </p:pic>
    </p:spTree>
    <p:extLst>
      <p:ext uri="{BB962C8B-B14F-4D97-AF65-F5344CB8AC3E}">
        <p14:creationId xmlns:p14="http://schemas.microsoft.com/office/powerpoint/2010/main" val="30070970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nvGraphicFramePr>
        <p:xfrm>
          <a:off x="2438400" y="5435600"/>
          <a:ext cx="3530600" cy="1422400"/>
        </p:xfrm>
        <a:graphic>
          <a:graphicData uri="http://schemas.openxmlformats.org/presentationml/2006/ole">
            <mc:AlternateContent xmlns:mc="http://schemas.openxmlformats.org/markup-compatibility/2006">
              <mc:Choice xmlns:v="urn:schemas-microsoft-com:vml" Requires="v">
                <p:oleObj spid="_x0000_s9225" name="Equation" r:id="rId3" imgW="1574640" imgH="634680" progId="">
                  <p:embed/>
                </p:oleObj>
              </mc:Choice>
              <mc:Fallback>
                <p:oleObj name="Equation" r:id="rId3" imgW="1574640" imgH="634680"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5435600"/>
                        <a:ext cx="3530600" cy="1422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0" name="Object 4"/>
          <p:cNvGraphicFramePr>
            <a:graphicFrameLocks noChangeAspect="1"/>
          </p:cNvGraphicFramePr>
          <p:nvPr/>
        </p:nvGraphicFramePr>
        <p:xfrm>
          <a:off x="2514600" y="2286000"/>
          <a:ext cx="4711164" cy="1339850"/>
        </p:xfrm>
        <a:graphic>
          <a:graphicData uri="http://schemas.openxmlformats.org/presentationml/2006/ole">
            <mc:AlternateContent xmlns:mc="http://schemas.openxmlformats.org/markup-compatibility/2006">
              <mc:Choice xmlns:v="urn:schemas-microsoft-com:vml" Requires="v">
                <p:oleObj spid="_x0000_s9226" name="Equation" r:id="rId5" imgW="1384200" imgH="393480" progId="">
                  <p:embed/>
                </p:oleObj>
              </mc:Choice>
              <mc:Fallback>
                <p:oleObj name="Equation" r:id="rId5" imgW="1384200" imgH="393480" progId="">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2286000"/>
                        <a:ext cx="4711164" cy="1339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0" y="381000"/>
            <a:ext cx="9144000" cy="1938992"/>
          </a:xfrm>
          <a:prstGeom prst="rect">
            <a:avLst/>
          </a:prstGeom>
          <a:noFill/>
        </p:spPr>
        <p:txBody>
          <a:bodyPr wrap="square" rtlCol="0">
            <a:spAutoFit/>
          </a:bodyPr>
          <a:lstStyle/>
          <a:p>
            <a:r>
              <a:rPr lang="en-US" sz="4000" dirty="0"/>
              <a:t>With Stride of 1,Filter size F,  output size  would be of same size as input, with  zero padding  of </a:t>
            </a:r>
          </a:p>
        </p:txBody>
      </p:sp>
      <p:sp>
        <p:nvSpPr>
          <p:cNvPr id="7" name="Rectangle 6"/>
          <p:cNvSpPr/>
          <p:nvPr/>
        </p:nvSpPr>
        <p:spPr>
          <a:xfrm>
            <a:off x="0" y="3962400"/>
            <a:ext cx="9144000" cy="954107"/>
          </a:xfrm>
          <a:prstGeom prst="rect">
            <a:avLst/>
          </a:prstGeom>
        </p:spPr>
        <p:txBody>
          <a:bodyPr wrap="square">
            <a:spAutoFit/>
          </a:bodyPr>
          <a:lstStyle/>
          <a:p>
            <a:r>
              <a:rPr lang="en-US" sz="2800" b="1" dirty="0"/>
              <a:t>Input Size : 32 x 32 x 3, with stride(S=1), Filter size (5(=F)x5) ,  zero padding(P) required :</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220"/>
                                        </p:tgtEl>
                                        <p:attrNameLst>
                                          <p:attrName>style.visibility</p:attrName>
                                        </p:attrNameLst>
                                      </p:cBhvr>
                                      <p:to>
                                        <p:strVal val="visible"/>
                                      </p:to>
                                    </p:set>
                                    <p:anim calcmode="lin" valueType="num">
                                      <p:cBhvr additive="base">
                                        <p:cTn id="13" dur="500" fill="hold"/>
                                        <p:tgtEl>
                                          <p:spTgt spid="9220"/>
                                        </p:tgtEl>
                                        <p:attrNameLst>
                                          <p:attrName>ppt_x</p:attrName>
                                        </p:attrNameLst>
                                      </p:cBhvr>
                                      <p:tavLst>
                                        <p:tav tm="0">
                                          <p:val>
                                            <p:strVal val="#ppt_x"/>
                                          </p:val>
                                        </p:tav>
                                        <p:tav tm="100000">
                                          <p:val>
                                            <p:strVal val="#ppt_x"/>
                                          </p:val>
                                        </p:tav>
                                      </p:tavLst>
                                    </p:anim>
                                    <p:anim calcmode="lin" valueType="num">
                                      <p:cBhvr additive="base">
                                        <p:cTn id="14" dur="500" fill="hold"/>
                                        <p:tgtEl>
                                          <p:spTgt spid="92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DBF0A3-CB75-49B1-8213-1382D58C5D83}"/>
              </a:ext>
            </a:extLst>
          </p:cNvPr>
          <p:cNvSpPr>
            <a:spLocks noGrp="1"/>
          </p:cNvSpPr>
          <p:nvPr>
            <p:ph idx="1"/>
          </p:nvPr>
        </p:nvSpPr>
        <p:spPr>
          <a:xfrm>
            <a:off x="0" y="0"/>
            <a:ext cx="9144000" cy="6858000"/>
          </a:xfrm>
        </p:spPr>
        <p:txBody>
          <a:bodyPr>
            <a:normAutofit/>
          </a:bodyPr>
          <a:lstStyle/>
          <a:p>
            <a:r>
              <a:rPr lang="en-US" sz="2800" dirty="0"/>
              <a:t>32 x 32 x 3 and after zero padding (P=2), Stride (S=1),we get: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pPr>
              <a:buNone/>
            </a:pPr>
            <a:r>
              <a:rPr lang="en-US" sz="2800" dirty="0"/>
              <a:t>.</a:t>
            </a:r>
          </a:p>
          <a:p>
            <a:endParaRPr lang="en-US" sz="2000" dirty="0"/>
          </a:p>
          <a:p>
            <a:endParaRPr lang="en-US" sz="2000" dirty="0"/>
          </a:p>
          <a:p>
            <a:endParaRPr lang="en-US" sz="2000" dirty="0"/>
          </a:p>
          <a:p>
            <a:endParaRPr lang="en-US" sz="2000" dirty="0"/>
          </a:p>
          <a:p>
            <a:endParaRPr lang="en-US" sz="2000" dirty="0"/>
          </a:p>
        </p:txBody>
      </p:sp>
      <p:pic>
        <p:nvPicPr>
          <p:cNvPr id="7" name="Picture 6">
            <a:extLst>
              <a:ext uri="{FF2B5EF4-FFF2-40B4-BE49-F238E27FC236}">
                <a16:creationId xmlns:a16="http://schemas.microsoft.com/office/drawing/2014/main" id="{31D49437-623A-4352-9722-68C9108ECF8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4701"/>
          <a:stretch/>
        </p:blipFill>
        <p:spPr>
          <a:xfrm>
            <a:off x="2286000" y="609599"/>
            <a:ext cx="5638800" cy="4681267"/>
          </a:xfrm>
          <a:prstGeom prst="rect">
            <a:avLst/>
          </a:prstGeom>
        </p:spPr>
      </p:pic>
      <p:graphicFrame>
        <p:nvGraphicFramePr>
          <p:cNvPr id="8195" name="Object 2"/>
          <p:cNvGraphicFramePr>
            <a:graphicFrameLocks noChangeAspect="1"/>
          </p:cNvGraphicFramePr>
          <p:nvPr/>
        </p:nvGraphicFramePr>
        <p:xfrm>
          <a:off x="1295400" y="5715000"/>
          <a:ext cx="6895004" cy="1143000"/>
        </p:xfrm>
        <a:graphic>
          <a:graphicData uri="http://schemas.openxmlformats.org/presentationml/2006/ole">
            <mc:AlternateContent xmlns:mc="http://schemas.openxmlformats.org/markup-compatibility/2006">
              <mc:Choice xmlns:v="urn:schemas-microsoft-com:vml" Requires="v">
                <p:oleObj spid="_x0000_s8198" name="Equation" r:id="rId4" imgW="2374560" imgH="393480" progId="">
                  <p:embed/>
                </p:oleObj>
              </mc:Choice>
              <mc:Fallback>
                <p:oleObj name="Equation" r:id="rId4" imgW="2374560" imgH="39348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5715000"/>
                        <a:ext cx="6895004"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070970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2554545"/>
          </a:xfrm>
          <a:prstGeom prst="rect">
            <a:avLst/>
          </a:prstGeom>
        </p:spPr>
        <p:txBody>
          <a:bodyPr wrap="square">
            <a:spAutoFit/>
          </a:bodyPr>
          <a:lstStyle/>
          <a:p>
            <a:r>
              <a:rPr lang="en-US" sz="2400" dirty="0"/>
              <a:t>How do we connect concept of MLP with Convolutional Neural Network? </a:t>
            </a:r>
          </a:p>
          <a:p>
            <a:r>
              <a:rPr lang="en-US" sz="2400" dirty="0"/>
              <a:t>Input : 3x3 image</a:t>
            </a:r>
          </a:p>
          <a:p>
            <a:r>
              <a:rPr lang="en-US" sz="2400" dirty="0"/>
              <a:t>Filter : 2x2</a:t>
            </a:r>
          </a:p>
          <a:p>
            <a:r>
              <a:rPr lang="en-US" sz="2400" dirty="0"/>
              <a:t>Feature map :W=H= [ ((3-2)/1 )+ 1]=2 	</a:t>
            </a:r>
            <a:r>
              <a:rPr lang="en-US" sz="2800" dirty="0"/>
              <a:t>2x2, FC 4 NODES</a:t>
            </a:r>
          </a:p>
          <a:p>
            <a:br>
              <a:rPr lang="en-US" dirty="0"/>
            </a:br>
            <a:endParaRPr lang="en-US" dirty="0"/>
          </a:p>
        </p:txBody>
      </p:sp>
      <p:sp>
        <p:nvSpPr>
          <p:cNvPr id="4" name="TextBox 3"/>
          <p:cNvSpPr txBox="1"/>
          <p:nvPr/>
        </p:nvSpPr>
        <p:spPr>
          <a:xfrm>
            <a:off x="685800" y="6172200"/>
            <a:ext cx="2209800" cy="400110"/>
          </a:xfrm>
          <a:prstGeom prst="rect">
            <a:avLst/>
          </a:prstGeom>
          <a:noFill/>
        </p:spPr>
        <p:txBody>
          <a:bodyPr wrap="square" rtlCol="0">
            <a:spAutoFit/>
          </a:bodyPr>
          <a:lstStyle/>
          <a:p>
            <a:r>
              <a:rPr lang="en-US" sz="2000" b="1" dirty="0"/>
              <a:t>9x4=36 weights</a:t>
            </a:r>
          </a:p>
        </p:txBody>
      </p:sp>
      <p:sp>
        <p:nvSpPr>
          <p:cNvPr id="5" name="TextBox 4"/>
          <p:cNvSpPr txBox="1"/>
          <p:nvPr/>
        </p:nvSpPr>
        <p:spPr>
          <a:xfrm>
            <a:off x="6096000" y="5867400"/>
            <a:ext cx="1600200" cy="461665"/>
          </a:xfrm>
          <a:prstGeom prst="rect">
            <a:avLst/>
          </a:prstGeom>
          <a:noFill/>
        </p:spPr>
        <p:txBody>
          <a:bodyPr wrap="square" rtlCol="0">
            <a:spAutoFit/>
          </a:bodyPr>
          <a:lstStyle/>
          <a:p>
            <a:r>
              <a:rPr lang="en-US" dirty="0"/>
              <a:t> </a:t>
            </a:r>
            <a:r>
              <a:rPr lang="en-US" sz="2400" b="1" dirty="0"/>
              <a:t>16 weights</a:t>
            </a:r>
          </a:p>
        </p:txBody>
      </p:sp>
      <p:pic>
        <p:nvPicPr>
          <p:cNvPr id="823298" name="Picture 2"/>
          <p:cNvPicPr>
            <a:picLocks noChangeAspect="1" noChangeArrowheads="1"/>
          </p:cNvPicPr>
          <p:nvPr/>
        </p:nvPicPr>
        <p:blipFill>
          <a:blip r:embed="rId2" cstate="print"/>
          <a:srcRect/>
          <a:stretch>
            <a:fillRect/>
          </a:stretch>
        </p:blipFill>
        <p:spPr bwMode="auto">
          <a:xfrm>
            <a:off x="0" y="2133600"/>
            <a:ext cx="9144000" cy="38100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3298"/>
                                        </p:tgtEl>
                                        <p:attrNameLst>
                                          <p:attrName>style.visibility</p:attrName>
                                        </p:attrNameLst>
                                      </p:cBhvr>
                                      <p:to>
                                        <p:strVal val="visible"/>
                                      </p:to>
                                    </p:set>
                                    <p:anim calcmode="lin" valueType="num">
                                      <p:cBhvr additive="base">
                                        <p:cTn id="7" dur="500" fill="hold"/>
                                        <p:tgtEl>
                                          <p:spTgt spid="823298"/>
                                        </p:tgtEl>
                                        <p:attrNameLst>
                                          <p:attrName>ppt_x</p:attrName>
                                        </p:attrNameLst>
                                      </p:cBhvr>
                                      <p:tavLst>
                                        <p:tav tm="0">
                                          <p:val>
                                            <p:strVal val="#ppt_x"/>
                                          </p:val>
                                        </p:tav>
                                        <p:tav tm="100000">
                                          <p:val>
                                            <p:strVal val="#ppt_x"/>
                                          </p:val>
                                        </p:tav>
                                      </p:tavLst>
                                    </p:anim>
                                    <p:anim calcmode="lin" valueType="num">
                                      <p:cBhvr additive="base">
                                        <p:cTn id="8" dur="500" fill="hold"/>
                                        <p:tgtEl>
                                          <p:spTgt spid="8232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1506" name="Picture 2"/>
          <p:cNvPicPr>
            <a:picLocks noChangeAspect="1" noChangeArrowheads="1"/>
          </p:cNvPicPr>
          <p:nvPr/>
        </p:nvPicPr>
        <p:blipFill>
          <a:blip r:embed="rId2" cstate="print"/>
          <a:srcRect/>
          <a:stretch>
            <a:fillRect/>
          </a:stretch>
        </p:blipFill>
        <p:spPr bwMode="auto">
          <a:xfrm>
            <a:off x="9525" y="0"/>
            <a:ext cx="9134475" cy="4953000"/>
          </a:xfrm>
          <a:prstGeom prst="rect">
            <a:avLst/>
          </a:prstGeom>
          <a:noFill/>
          <a:ln w="9525">
            <a:noFill/>
            <a:miter lim="800000"/>
            <a:headEnd/>
            <a:tailEnd/>
          </a:ln>
        </p:spPr>
      </p:pic>
      <p:sp>
        <p:nvSpPr>
          <p:cNvPr id="3" name="TextBox 2"/>
          <p:cNvSpPr txBox="1"/>
          <p:nvPr/>
        </p:nvSpPr>
        <p:spPr>
          <a:xfrm>
            <a:off x="0" y="5257800"/>
            <a:ext cx="3200400" cy="1384995"/>
          </a:xfrm>
          <a:prstGeom prst="rect">
            <a:avLst/>
          </a:prstGeom>
          <a:noFill/>
        </p:spPr>
        <p:txBody>
          <a:bodyPr wrap="square" rtlCol="0">
            <a:spAutoFit/>
          </a:bodyPr>
          <a:lstStyle/>
          <a:p>
            <a:r>
              <a:rPr lang="en-US" sz="2800" dirty="0"/>
              <a:t>16 weights   4x4</a:t>
            </a:r>
          </a:p>
          <a:p>
            <a:r>
              <a:rPr lang="en-US" sz="2800" dirty="0"/>
              <a:t>FC it would have been 36</a:t>
            </a:r>
          </a:p>
        </p:txBody>
      </p:sp>
      <p:sp>
        <p:nvSpPr>
          <p:cNvPr id="4" name="TextBox 3"/>
          <p:cNvSpPr txBox="1"/>
          <p:nvPr/>
        </p:nvSpPr>
        <p:spPr>
          <a:xfrm>
            <a:off x="3810000" y="5410200"/>
            <a:ext cx="5334000" cy="954107"/>
          </a:xfrm>
          <a:prstGeom prst="rect">
            <a:avLst/>
          </a:prstGeom>
          <a:noFill/>
        </p:spPr>
        <p:txBody>
          <a:bodyPr wrap="square" rtlCol="0">
            <a:spAutoFit/>
          </a:bodyPr>
          <a:lstStyle/>
          <a:p>
            <a:r>
              <a:rPr lang="en-US" sz="2800" dirty="0"/>
              <a:t>W(5-4 Violet +  W(6-4  Blue) +</a:t>
            </a:r>
          </a:p>
          <a:p>
            <a:r>
              <a:rPr lang="en-US" sz="2800" dirty="0"/>
              <a:t> W(8-4  Green )+W(9-4  </a:t>
            </a:r>
            <a:r>
              <a:rPr lang="en-US" sz="2800" dirty="0" err="1"/>
              <a:t>Magentta</a:t>
            </a:r>
            <a:r>
              <a:rPr lang="en-US" sz="28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Shape 159"/>
          <p:cNvPicPr preferRelativeResize="0"/>
          <p:nvPr/>
        </p:nvPicPr>
        <p:blipFill>
          <a:blip r:embed="rId3" cstate="print">
            <a:alphaModFix/>
          </a:blip>
          <a:stretch>
            <a:fillRect/>
          </a:stretch>
        </p:blipFill>
        <p:spPr>
          <a:xfrm>
            <a:off x="379923" y="0"/>
            <a:ext cx="8384154" cy="68580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4578" name="Picture 2"/>
          <p:cNvPicPr>
            <a:picLocks noChangeAspect="1" noChangeArrowheads="1"/>
          </p:cNvPicPr>
          <p:nvPr/>
        </p:nvPicPr>
        <p:blipFill>
          <a:blip r:embed="rId2" cstate="print"/>
          <a:srcRect/>
          <a:stretch>
            <a:fillRect/>
          </a:stretch>
        </p:blipFill>
        <p:spPr bwMode="auto">
          <a:xfrm>
            <a:off x="342900" y="228600"/>
            <a:ext cx="8801100" cy="4800600"/>
          </a:xfrm>
          <a:prstGeom prst="rect">
            <a:avLst/>
          </a:prstGeom>
          <a:noFill/>
          <a:ln w="9525">
            <a:noFill/>
            <a:miter lim="800000"/>
            <a:headEnd/>
            <a:tailEnd/>
          </a:ln>
        </p:spPr>
      </p:pic>
      <p:sp>
        <p:nvSpPr>
          <p:cNvPr id="4" name="TextBox 3"/>
          <p:cNvSpPr txBox="1"/>
          <p:nvPr/>
        </p:nvSpPr>
        <p:spPr>
          <a:xfrm>
            <a:off x="381000" y="5486400"/>
            <a:ext cx="8763000" cy="1323439"/>
          </a:xfrm>
          <a:prstGeom prst="rect">
            <a:avLst/>
          </a:prstGeom>
          <a:noFill/>
        </p:spPr>
        <p:txBody>
          <a:bodyPr wrap="square" rtlCol="0">
            <a:spAutoFit/>
          </a:bodyPr>
          <a:lstStyle/>
          <a:p>
            <a:r>
              <a:rPr lang="en-US" sz="4000" dirty="0"/>
              <a:t>How will you describe feature map/activation map  with only 1 filter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8978" name="Picture 2"/>
          <p:cNvPicPr>
            <a:picLocks noChangeAspect="1" noChangeArrowheads="1"/>
          </p:cNvPicPr>
          <p:nvPr/>
        </p:nvPicPr>
        <p:blipFill>
          <a:blip r:embed="rId2" cstate="print"/>
          <a:srcRect/>
          <a:stretch>
            <a:fillRect/>
          </a:stretch>
        </p:blipFill>
        <p:spPr bwMode="auto">
          <a:xfrm>
            <a:off x="152400" y="0"/>
            <a:ext cx="5510174" cy="5257800"/>
          </a:xfrm>
          <a:prstGeom prst="rect">
            <a:avLst/>
          </a:prstGeom>
          <a:noFill/>
          <a:ln w="9525">
            <a:noFill/>
            <a:miter lim="800000"/>
            <a:headEnd/>
            <a:tailEnd/>
          </a:ln>
        </p:spPr>
      </p:pic>
      <p:sp>
        <p:nvSpPr>
          <p:cNvPr id="4" name="TextBox 3"/>
          <p:cNvSpPr txBox="1"/>
          <p:nvPr/>
        </p:nvSpPr>
        <p:spPr>
          <a:xfrm>
            <a:off x="4114800" y="2514600"/>
            <a:ext cx="5029200" cy="4524315"/>
          </a:xfrm>
          <a:prstGeom prst="rect">
            <a:avLst/>
          </a:prstGeom>
          <a:noFill/>
        </p:spPr>
        <p:txBody>
          <a:bodyPr wrap="square" rtlCol="0">
            <a:spAutoFit/>
          </a:bodyPr>
          <a:lstStyle/>
          <a:p>
            <a:r>
              <a:rPr lang="en-US" sz="3600" dirty="0"/>
              <a:t>How many weights to be trained ??</a:t>
            </a:r>
          </a:p>
          <a:p>
            <a:endParaRPr lang="en-US" sz="3600" dirty="0"/>
          </a:p>
          <a:p>
            <a:r>
              <a:rPr lang="en-US" sz="3600" dirty="0"/>
              <a:t>75 + 1 bias</a:t>
            </a:r>
          </a:p>
          <a:p>
            <a:endParaRPr lang="en-US" sz="3600" dirty="0"/>
          </a:p>
          <a:p>
            <a:r>
              <a:rPr lang="en-US" sz="3600" dirty="0"/>
              <a:t>Size of Feature Map ?</a:t>
            </a:r>
          </a:p>
          <a:p>
            <a:endParaRPr lang="en-US" sz="3600" dirty="0"/>
          </a:p>
          <a:p>
            <a:r>
              <a:rPr lang="en-US" sz="3600" dirty="0"/>
              <a:t>28x28</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78978"/>
                                        </p:tgtEl>
                                        <p:attrNameLst>
                                          <p:attrName>style.visibility</p:attrName>
                                        </p:attrNameLst>
                                      </p:cBhvr>
                                      <p:to>
                                        <p:strVal val="visible"/>
                                      </p:to>
                                    </p:set>
                                    <p:anim calcmode="lin" valueType="num">
                                      <p:cBhvr additive="base">
                                        <p:cTn id="7" dur="500" fill="hold"/>
                                        <p:tgtEl>
                                          <p:spTgt spid="1278978"/>
                                        </p:tgtEl>
                                        <p:attrNameLst>
                                          <p:attrName>ppt_x</p:attrName>
                                        </p:attrNameLst>
                                      </p:cBhvr>
                                      <p:tavLst>
                                        <p:tav tm="0">
                                          <p:val>
                                            <p:strVal val="#ppt_x"/>
                                          </p:val>
                                        </p:tav>
                                        <p:tav tm="100000">
                                          <p:val>
                                            <p:strVal val="#ppt_x"/>
                                          </p:val>
                                        </p:tav>
                                      </p:tavLst>
                                    </p:anim>
                                    <p:anim calcmode="lin" valueType="num">
                                      <p:cBhvr additive="base">
                                        <p:cTn id="8" dur="500" fill="hold"/>
                                        <p:tgtEl>
                                          <p:spTgt spid="12789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2978" name="Picture 2"/>
          <p:cNvPicPr>
            <a:picLocks noChangeAspect="1" noChangeArrowheads="1"/>
          </p:cNvPicPr>
          <p:nvPr/>
        </p:nvPicPr>
        <p:blipFill>
          <a:blip r:embed="rId2" cstate="print"/>
          <a:srcRect/>
          <a:stretch>
            <a:fillRect/>
          </a:stretch>
        </p:blipFill>
        <p:spPr bwMode="auto">
          <a:xfrm>
            <a:off x="0" y="0"/>
            <a:ext cx="9144000" cy="3943350"/>
          </a:xfrm>
          <a:prstGeom prst="rect">
            <a:avLst/>
          </a:prstGeom>
          <a:noFill/>
          <a:ln w="9525">
            <a:noFill/>
            <a:miter lim="800000"/>
            <a:headEnd/>
            <a:tailEnd/>
          </a:ln>
        </p:spPr>
      </p:pic>
      <p:pic>
        <p:nvPicPr>
          <p:cNvPr id="1022979" name="Picture 3"/>
          <p:cNvPicPr>
            <a:picLocks noChangeAspect="1" noChangeArrowheads="1"/>
          </p:cNvPicPr>
          <p:nvPr/>
        </p:nvPicPr>
        <p:blipFill>
          <a:blip r:embed="rId3" cstate="print"/>
          <a:srcRect/>
          <a:stretch>
            <a:fillRect/>
          </a:stretch>
        </p:blipFill>
        <p:spPr bwMode="auto">
          <a:xfrm>
            <a:off x="0" y="4800600"/>
            <a:ext cx="8652769" cy="1219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2978"/>
                                        </p:tgtEl>
                                        <p:attrNameLst>
                                          <p:attrName>style.visibility</p:attrName>
                                        </p:attrNameLst>
                                      </p:cBhvr>
                                      <p:to>
                                        <p:strVal val="visible"/>
                                      </p:to>
                                    </p:set>
                                    <p:anim calcmode="lin" valueType="num">
                                      <p:cBhvr additive="base">
                                        <p:cTn id="7" dur="500" fill="hold"/>
                                        <p:tgtEl>
                                          <p:spTgt spid="1022978"/>
                                        </p:tgtEl>
                                        <p:attrNameLst>
                                          <p:attrName>ppt_x</p:attrName>
                                        </p:attrNameLst>
                                      </p:cBhvr>
                                      <p:tavLst>
                                        <p:tav tm="0">
                                          <p:val>
                                            <p:strVal val="#ppt_x"/>
                                          </p:val>
                                        </p:tav>
                                        <p:tav tm="100000">
                                          <p:val>
                                            <p:strVal val="#ppt_x"/>
                                          </p:val>
                                        </p:tav>
                                      </p:tavLst>
                                    </p:anim>
                                    <p:anim calcmode="lin" valueType="num">
                                      <p:cBhvr additive="base">
                                        <p:cTn id="8" dur="500" fill="hold"/>
                                        <p:tgtEl>
                                          <p:spTgt spid="10229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2979"/>
                                        </p:tgtEl>
                                        <p:attrNameLst>
                                          <p:attrName>style.visibility</p:attrName>
                                        </p:attrNameLst>
                                      </p:cBhvr>
                                      <p:to>
                                        <p:strVal val="visible"/>
                                      </p:to>
                                    </p:set>
                                    <p:anim calcmode="lin" valueType="num">
                                      <p:cBhvr additive="base">
                                        <p:cTn id="13" dur="500" fill="hold"/>
                                        <p:tgtEl>
                                          <p:spTgt spid="1022979"/>
                                        </p:tgtEl>
                                        <p:attrNameLst>
                                          <p:attrName>ppt_x</p:attrName>
                                        </p:attrNameLst>
                                      </p:cBhvr>
                                      <p:tavLst>
                                        <p:tav tm="0">
                                          <p:val>
                                            <p:strVal val="#ppt_x"/>
                                          </p:val>
                                        </p:tav>
                                        <p:tav tm="100000">
                                          <p:val>
                                            <p:strVal val="#ppt_x"/>
                                          </p:val>
                                        </p:tav>
                                      </p:tavLst>
                                    </p:anim>
                                    <p:anim calcmode="lin" valueType="num">
                                      <p:cBhvr additive="base">
                                        <p:cTn id="14" dur="500" fill="hold"/>
                                        <p:tgtEl>
                                          <p:spTgt spid="10229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BA1EE4-516F-42BE-8302-9F56B10635A5}"/>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1" y="673226"/>
            <a:ext cx="4481513" cy="4660773"/>
          </a:xfrm>
          <a:prstGeom prst="rect">
            <a:avLst/>
          </a:prstGeom>
        </p:spPr>
      </p:pic>
      <p:sp>
        <p:nvSpPr>
          <p:cNvPr id="4" name="TextBox 3">
            <a:extLst>
              <a:ext uri="{FF2B5EF4-FFF2-40B4-BE49-F238E27FC236}">
                <a16:creationId xmlns:a16="http://schemas.microsoft.com/office/drawing/2014/main" id="{7D56CC60-9539-4D4D-88B5-0ED497CAA545}"/>
              </a:ext>
            </a:extLst>
          </p:cNvPr>
          <p:cNvSpPr txBox="1"/>
          <p:nvPr/>
        </p:nvSpPr>
        <p:spPr>
          <a:xfrm>
            <a:off x="4343400" y="1600200"/>
            <a:ext cx="4343400" cy="4431983"/>
          </a:xfrm>
          <a:prstGeom prst="rect">
            <a:avLst/>
          </a:prstGeom>
          <a:noFill/>
        </p:spPr>
        <p:txBody>
          <a:bodyPr wrap="square" rtlCol="0">
            <a:spAutoFit/>
          </a:bodyPr>
          <a:lstStyle/>
          <a:p>
            <a:pPr marL="285750" lvl="0" indent="-285750" eaLnBrk="0" fontAlgn="base" hangingPunct="0">
              <a:spcBef>
                <a:spcPct val="0"/>
              </a:spcBef>
              <a:spcAft>
                <a:spcPct val="0"/>
              </a:spcAft>
              <a:buFont typeface="Arial" panose="020B0604020202020204" pitchFamily="34" charset="0"/>
              <a:buChar char="•"/>
            </a:pPr>
            <a:r>
              <a:rPr lang="en-US" altLang="en-US" sz="2400" b="1" dirty="0" err="1">
                <a:latin typeface="Arial" panose="020B0604020202020204" pitchFamily="34" charset="0"/>
              </a:rPr>
              <a:t>Yoshua</a:t>
            </a:r>
            <a:r>
              <a:rPr lang="en-US" altLang="en-US" sz="2400" b="1" dirty="0">
                <a:latin typeface="Arial" panose="020B0604020202020204" pitchFamily="34" charset="0"/>
              </a:rPr>
              <a:t> </a:t>
            </a:r>
            <a:r>
              <a:rPr lang="en-US" altLang="en-US" sz="2400" b="1" dirty="0" err="1">
                <a:latin typeface="Arial" panose="020B0604020202020204" pitchFamily="34" charset="0"/>
              </a:rPr>
              <a:t>Bengio</a:t>
            </a:r>
            <a:r>
              <a:rPr lang="en-US" altLang="en-US" sz="2400" dirty="0">
                <a:latin typeface="Arial" panose="020B0604020202020204" pitchFamily="34" charset="0"/>
              </a:rPr>
              <a:t> is Full Professor of the Department of Computer Science and Operations Research, Head of the </a:t>
            </a:r>
            <a:r>
              <a:rPr lang="en-US" altLang="en-US" sz="2400" dirty="0">
                <a:solidFill>
                  <a:srgbClr val="FF0000"/>
                </a:solidFill>
                <a:latin typeface="Arial" panose="020B0604020202020204" pitchFamily="34" charset="0"/>
              </a:rPr>
              <a:t>Montreal Institute for Learning Algorithms (MILA)</a:t>
            </a:r>
          </a:p>
          <a:p>
            <a:pPr marL="285750" lvl="0" indent="-285750" eaLnBrk="0" fontAlgn="base" hangingPunct="0">
              <a:spcBef>
                <a:spcPct val="0"/>
              </a:spcBef>
              <a:spcAft>
                <a:spcPct val="0"/>
              </a:spcAft>
              <a:buFont typeface="Arial" panose="020B0604020202020204" pitchFamily="34" charset="0"/>
              <a:buChar char="•"/>
            </a:pPr>
            <a:endParaRPr lang="en-US" altLang="en-US" sz="240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endParaRPr lang="en-US" altLang="en-US" sz="2400"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US" altLang="en-US" sz="2400" dirty="0">
                <a:latin typeface="Arial" panose="020B0604020202020204" pitchFamily="34" charset="0"/>
              </a:rPr>
              <a:t>Famous paper: </a:t>
            </a:r>
            <a:r>
              <a:rPr lang="en-US" altLang="en-US" sz="2400" dirty="0">
                <a:latin typeface="Arial" panose="020B0604020202020204" pitchFamily="34" charset="0"/>
                <a:hlinkClick r:id="rId3"/>
              </a:rPr>
              <a:t>https://www.iro.umontreal.ca/~lisa/pointeurs/TR1312.pdf</a:t>
            </a:r>
            <a:endParaRPr lang="en-US" altLang="en-US" sz="2400" dirty="0">
              <a:latin typeface="Arial" panose="020B0604020202020204" pitchFamily="34" charset="0"/>
            </a:endParaRPr>
          </a:p>
          <a:p>
            <a:endParaRPr lang="en-US" dirty="0"/>
          </a:p>
        </p:txBody>
      </p:sp>
    </p:spTree>
    <p:extLst>
      <p:ext uri="{BB962C8B-B14F-4D97-AF65-F5344CB8AC3E}">
        <p14:creationId xmlns:p14="http://schemas.microsoft.com/office/powerpoint/2010/main" val="34780077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9" name="Shape 179"/>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80" name="Shape 180"/>
          <p:cNvPicPr preferRelativeResize="0"/>
          <p:nvPr/>
        </p:nvPicPr>
        <p:blipFill>
          <a:blip r:embed="rId4" cstate="print">
            <a:alphaModFix/>
          </a:blip>
          <a:stretch>
            <a:fillRect/>
          </a:stretch>
        </p:blipFill>
        <p:spPr>
          <a:xfrm>
            <a:off x="1" y="0"/>
            <a:ext cx="9143999" cy="5562599"/>
          </a:xfrm>
          <a:prstGeom prst="rect">
            <a:avLst/>
          </a:prstGeom>
          <a:noFill/>
          <a:ln>
            <a:noFill/>
          </a:ln>
        </p:spPr>
      </p:pic>
      <p:graphicFrame>
        <p:nvGraphicFramePr>
          <p:cNvPr id="513025" name="Object 1"/>
          <p:cNvGraphicFramePr>
            <a:graphicFrameLocks noChangeAspect="1"/>
          </p:cNvGraphicFramePr>
          <p:nvPr/>
        </p:nvGraphicFramePr>
        <p:xfrm>
          <a:off x="1524000" y="5715000"/>
          <a:ext cx="5894387" cy="882650"/>
        </p:xfrm>
        <a:graphic>
          <a:graphicData uri="http://schemas.openxmlformats.org/presentationml/2006/ole">
            <mc:AlternateContent xmlns:mc="http://schemas.openxmlformats.org/markup-compatibility/2006">
              <mc:Choice xmlns:v="urn:schemas-microsoft-com:vml" Requires="v">
                <p:oleObj spid="_x0000_s1302533" name="Equation" r:id="rId5" imgW="2628720" imgH="393480" progId="">
                  <p:embed/>
                </p:oleObj>
              </mc:Choice>
              <mc:Fallback>
                <p:oleObj name="Equation" r:id="rId5" imgW="2628720" imgH="393480"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5715000"/>
                        <a:ext cx="5894387" cy="882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86" name="Shape 186"/>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87" name="Shape 187"/>
          <p:cNvPicPr preferRelativeResize="0"/>
          <p:nvPr/>
        </p:nvPicPr>
        <p:blipFill>
          <a:blip r:embed="rId3" cstate="print">
            <a:alphaModFix/>
          </a:blip>
          <a:stretch>
            <a:fillRect/>
          </a:stretch>
        </p:blipFill>
        <p:spPr>
          <a:xfrm>
            <a:off x="0" y="531459"/>
            <a:ext cx="9144000" cy="5795083"/>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93" name="Shape 193"/>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94" name="Shape 194"/>
          <p:cNvPicPr preferRelativeResize="0"/>
          <p:nvPr/>
        </p:nvPicPr>
        <p:blipFill>
          <a:blip r:embed="rId3" cstate="print">
            <a:alphaModFix/>
          </a:blip>
          <a:stretch>
            <a:fillRect/>
          </a:stretch>
        </p:blipFill>
        <p:spPr>
          <a:xfrm>
            <a:off x="1" y="236594"/>
            <a:ext cx="9143999" cy="6384812"/>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4294967295"/>
          </p:nvPr>
        </p:nvPicPr>
        <p:blipFill>
          <a:blip r:embed="rId2" cstate="print">
            <a:extLst>
              <a:ext uri="{28A0092B-C50C-407E-A947-70E740481C1C}">
                <a14:useLocalDpi xmlns:a14="http://schemas.microsoft.com/office/drawing/2010/main" val="0"/>
              </a:ext>
            </a:extLst>
          </a:blip>
          <a:stretch>
            <a:fillRect/>
          </a:stretch>
        </p:blipFill>
        <p:spPr>
          <a:xfrm>
            <a:off x="0" y="0"/>
            <a:ext cx="9144000" cy="7732468"/>
          </a:xfrm>
        </p:spPr>
      </p:pic>
      <p:sp>
        <p:nvSpPr>
          <p:cNvPr id="6" name="Rectangle 5"/>
          <p:cNvSpPr/>
          <p:nvPr/>
        </p:nvSpPr>
        <p:spPr>
          <a:xfrm>
            <a:off x="3276600" y="5715000"/>
            <a:ext cx="5867400" cy="954107"/>
          </a:xfrm>
          <a:prstGeom prst="rect">
            <a:avLst/>
          </a:prstGeom>
        </p:spPr>
        <p:txBody>
          <a:bodyPr wrap="square">
            <a:spAutoFit/>
          </a:bodyPr>
          <a:lstStyle/>
          <a:p>
            <a:r>
              <a:rPr lang="en-US" sz="2800" b="1" dirty="0">
                <a:solidFill>
                  <a:srgbClr val="FF0000"/>
                </a:solidFill>
              </a:rPr>
              <a:t>an input volume of 7x7x3 and we are convolving it with 2 filters of 3x3x3.</a:t>
            </a:r>
          </a:p>
        </p:txBody>
      </p:sp>
    </p:spTree>
    <p:extLst>
      <p:ext uri="{BB962C8B-B14F-4D97-AF65-F5344CB8AC3E}">
        <p14:creationId xmlns:p14="http://schemas.microsoft.com/office/powerpoint/2010/main" val="677578336"/>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19B372-E8A7-4D27-BB96-BD52F514B874}"/>
              </a:ext>
            </a:extLst>
          </p:cNvPr>
          <p:cNvSpPr>
            <a:spLocks noGrp="1"/>
          </p:cNvSpPr>
          <p:nvPr>
            <p:ph idx="1"/>
          </p:nvPr>
        </p:nvSpPr>
        <p:spPr>
          <a:xfrm>
            <a:off x="0" y="0"/>
            <a:ext cx="9144000" cy="4917925"/>
          </a:xfrm>
        </p:spPr>
        <p:txBody>
          <a:bodyPr/>
          <a:lstStyle/>
          <a:p>
            <a:r>
              <a:rPr lang="en-US" dirty="0">
                <a:solidFill>
                  <a:srgbClr val="FF0000"/>
                </a:solidFill>
              </a:rPr>
              <a:t>To summarize, the Conv Layer:</a:t>
            </a:r>
          </a:p>
          <a:p>
            <a:r>
              <a:rPr lang="en-US" sz="2800" dirty="0"/>
              <a:t>Accepts a volume of size </a:t>
            </a:r>
            <a:r>
              <a:rPr lang="en-US" sz="2800" dirty="0">
                <a:solidFill>
                  <a:srgbClr val="FF0000"/>
                </a:solidFill>
              </a:rPr>
              <a:t>W</a:t>
            </a:r>
            <a:r>
              <a:rPr lang="en-US" sz="2800" baseline="-25000" dirty="0">
                <a:solidFill>
                  <a:srgbClr val="FF0000"/>
                </a:solidFill>
              </a:rPr>
              <a:t>1</a:t>
            </a:r>
            <a:r>
              <a:rPr lang="en-US" sz="2800" dirty="0">
                <a:solidFill>
                  <a:srgbClr val="FF0000"/>
                </a:solidFill>
              </a:rPr>
              <a:t>xH</a:t>
            </a:r>
            <a:r>
              <a:rPr lang="en-US" sz="2800" baseline="-25000" dirty="0">
                <a:solidFill>
                  <a:srgbClr val="FF0000"/>
                </a:solidFill>
              </a:rPr>
              <a:t>1</a:t>
            </a:r>
            <a:r>
              <a:rPr lang="en-US" sz="2800" dirty="0">
                <a:solidFill>
                  <a:srgbClr val="FF0000"/>
                </a:solidFill>
              </a:rPr>
              <a:t>xD</a:t>
            </a:r>
            <a:r>
              <a:rPr lang="en-US" sz="2800" baseline="-25000" dirty="0">
                <a:solidFill>
                  <a:srgbClr val="FF0000"/>
                </a:solidFill>
              </a:rPr>
              <a:t>1</a:t>
            </a:r>
            <a:endParaRPr lang="en-US" sz="2800" dirty="0">
              <a:solidFill>
                <a:srgbClr val="FF0000"/>
              </a:solidFill>
            </a:endParaRPr>
          </a:p>
          <a:p>
            <a:r>
              <a:rPr lang="en-US" sz="2800" dirty="0"/>
              <a:t>Requires </a:t>
            </a:r>
            <a:r>
              <a:rPr lang="en-US" sz="2800" dirty="0">
                <a:solidFill>
                  <a:srgbClr val="FF0000"/>
                </a:solidFill>
              </a:rPr>
              <a:t>four hyperparameters</a:t>
            </a:r>
            <a:r>
              <a:rPr lang="en-US" sz="2800" dirty="0"/>
              <a:t>:</a:t>
            </a:r>
          </a:p>
          <a:p>
            <a:pPr lvl="3"/>
            <a:r>
              <a:rPr lang="en-US" sz="2800" dirty="0"/>
              <a:t>1.Number of filters </a:t>
            </a:r>
            <a:r>
              <a:rPr lang="en-US" sz="2800" dirty="0">
                <a:solidFill>
                  <a:srgbClr val="FF0000"/>
                </a:solidFill>
              </a:rPr>
              <a:t>( K )</a:t>
            </a:r>
          </a:p>
          <a:p>
            <a:pPr lvl="3"/>
            <a:r>
              <a:rPr lang="en-US" sz="2800" dirty="0"/>
              <a:t>2.  Spatial extent of Filters </a:t>
            </a:r>
            <a:r>
              <a:rPr lang="en-US" sz="2800" dirty="0">
                <a:solidFill>
                  <a:srgbClr val="FF0000"/>
                </a:solidFill>
              </a:rPr>
              <a:t>(F)</a:t>
            </a:r>
          </a:p>
          <a:p>
            <a:pPr lvl="3"/>
            <a:r>
              <a:rPr lang="en-US" sz="2800" dirty="0"/>
              <a:t>3. Stride of filter</a:t>
            </a:r>
            <a:r>
              <a:rPr lang="en-US" sz="2800" dirty="0">
                <a:solidFill>
                  <a:srgbClr val="FF0000"/>
                </a:solidFill>
              </a:rPr>
              <a:t>(S )</a:t>
            </a:r>
            <a:endParaRPr lang="en-US" sz="2800" dirty="0"/>
          </a:p>
          <a:p>
            <a:pPr lvl="3"/>
            <a:r>
              <a:rPr lang="en-US" sz="2800" dirty="0"/>
              <a:t>4.  Amount of zero padding </a:t>
            </a:r>
            <a:r>
              <a:rPr lang="en-US" sz="2800" dirty="0">
                <a:solidFill>
                  <a:srgbClr val="FF0000"/>
                </a:solidFill>
              </a:rPr>
              <a:t>(P)</a:t>
            </a:r>
          </a:p>
          <a:p>
            <a:r>
              <a:rPr lang="en-US" sz="2800" dirty="0"/>
              <a:t>Produces output of volume </a:t>
            </a:r>
            <a:r>
              <a:rPr lang="en-US" sz="2800" dirty="0">
                <a:solidFill>
                  <a:srgbClr val="FF0000"/>
                </a:solidFill>
              </a:rPr>
              <a:t>W</a:t>
            </a:r>
            <a:r>
              <a:rPr lang="en-US" sz="2800" baseline="-25000" dirty="0">
                <a:solidFill>
                  <a:srgbClr val="FF0000"/>
                </a:solidFill>
              </a:rPr>
              <a:t>2</a:t>
            </a:r>
            <a:r>
              <a:rPr lang="en-US" sz="2800" dirty="0">
                <a:solidFill>
                  <a:srgbClr val="FF0000"/>
                </a:solidFill>
              </a:rPr>
              <a:t>xH</a:t>
            </a:r>
            <a:r>
              <a:rPr lang="en-US" sz="2800" baseline="-25000" dirty="0">
                <a:solidFill>
                  <a:srgbClr val="FF0000"/>
                </a:solidFill>
              </a:rPr>
              <a:t>2</a:t>
            </a:r>
            <a:r>
              <a:rPr lang="en-US" sz="2800" dirty="0">
                <a:solidFill>
                  <a:srgbClr val="FF0000"/>
                </a:solidFill>
              </a:rPr>
              <a:t>xD</a:t>
            </a:r>
            <a:r>
              <a:rPr lang="en-US" sz="2800" baseline="-25000" dirty="0">
                <a:solidFill>
                  <a:srgbClr val="FF0000"/>
                </a:solidFill>
              </a:rPr>
              <a:t>2</a:t>
            </a:r>
            <a:endParaRPr lang="en-US" sz="2800" dirty="0">
              <a:solidFill>
                <a:srgbClr val="FF0000"/>
              </a:solidFill>
            </a:endParaRPr>
          </a:p>
          <a:p>
            <a:endParaRPr lang="en-US" dirty="0"/>
          </a:p>
          <a:p>
            <a:endParaRPr lang="en-US" dirty="0"/>
          </a:p>
          <a:p>
            <a:endParaRPr lang="en-IN" dirty="0"/>
          </a:p>
        </p:txBody>
      </p:sp>
      <p:sp>
        <p:nvSpPr>
          <p:cNvPr id="4" name="Rectangle 1">
            <a:extLst>
              <a:ext uri="{FF2B5EF4-FFF2-40B4-BE49-F238E27FC236}">
                <a16:creationId xmlns:a16="http://schemas.microsoft.com/office/drawing/2014/main" id="{69260D72-0C61-4E6A-B238-FA76D9A5BDD9}"/>
              </a:ext>
            </a:extLst>
          </p:cNvPr>
          <p:cNvSpPr>
            <a:spLocks noChangeArrowheads="1"/>
          </p:cNvSpPr>
          <p:nvPr/>
        </p:nvSpPr>
        <p:spPr bwMode="auto">
          <a:xfrm>
            <a:off x="0" y="4191000"/>
            <a:ext cx="86868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altLang="en-US" sz="3200" b="0" i="1" u="none" strike="noStrike" cap="none" normalizeH="0" baseline="0" dirty="0">
                <a:ln>
                  <a:noFill/>
                </a:ln>
                <a:solidFill>
                  <a:schemeClr val="tx1"/>
                </a:solidFill>
                <a:effectLst/>
                <a:latin typeface="MathJax_Math"/>
              </a:rPr>
              <a:t>W</a:t>
            </a:r>
            <a:r>
              <a:rPr lang="en-US" altLang="en-US" sz="3200" i="1" baseline="-25000" dirty="0">
                <a:latin typeface="MathJax_Math"/>
              </a:rPr>
              <a:t>2</a:t>
            </a:r>
            <a:r>
              <a:rPr kumimoji="0" lang="en-US" altLang="en-US" sz="3200" b="0" i="0" u="none" strike="noStrike" cap="none" normalizeH="0" baseline="0" dirty="0">
                <a:ln>
                  <a:noFill/>
                </a:ln>
                <a:solidFill>
                  <a:schemeClr val="tx1"/>
                </a:solidFill>
                <a:effectLst/>
                <a:latin typeface="MathJax_Main"/>
              </a:rPr>
              <a:t>= [(</a:t>
            </a:r>
            <a:r>
              <a:rPr kumimoji="0" lang="en-US" altLang="en-US" sz="3200" b="0" i="1" u="none" strike="noStrike" cap="none" normalizeH="0" baseline="0" dirty="0">
                <a:ln>
                  <a:noFill/>
                </a:ln>
                <a:solidFill>
                  <a:schemeClr val="tx1"/>
                </a:solidFill>
                <a:effectLst/>
                <a:latin typeface="MathJax_Math"/>
              </a:rPr>
              <a:t>W</a:t>
            </a:r>
            <a:r>
              <a:rPr kumimoji="0" lang="en-US" altLang="en-US" sz="3200" b="0" i="1" u="none" strike="noStrike" cap="none" normalizeH="0" baseline="-25000" dirty="0">
                <a:ln>
                  <a:noFill/>
                </a:ln>
                <a:solidFill>
                  <a:schemeClr val="tx1"/>
                </a:solidFill>
                <a:effectLst/>
                <a:latin typeface="MathJax_Math"/>
              </a:rPr>
              <a:t>1</a:t>
            </a:r>
            <a:r>
              <a:rPr kumimoji="0" lang="en-US" altLang="en-US" sz="3200" b="0" i="0" u="none" strike="noStrike" cap="none" normalizeH="0" baseline="0" dirty="0">
                <a:ln>
                  <a:noFill/>
                </a:ln>
                <a:solidFill>
                  <a:schemeClr val="tx1"/>
                </a:solidFill>
                <a:effectLst/>
                <a:latin typeface="MathJax_Main"/>
              </a:rPr>
              <a:t>− </a:t>
            </a:r>
            <a:r>
              <a:rPr kumimoji="0" lang="en-US" altLang="en-US" sz="3200" b="0" i="1" u="none" strike="noStrike" cap="none" normalizeH="0" baseline="0" dirty="0">
                <a:ln>
                  <a:noFill/>
                </a:ln>
                <a:solidFill>
                  <a:schemeClr val="tx1"/>
                </a:solidFill>
                <a:effectLst/>
                <a:latin typeface="MathJax_Math"/>
              </a:rPr>
              <a:t>F </a:t>
            </a:r>
            <a:r>
              <a:rPr kumimoji="0" lang="en-US" altLang="en-US" sz="3200" b="0" i="0" u="none" strike="noStrike" cap="none" normalizeH="0" baseline="0" dirty="0">
                <a:ln>
                  <a:noFill/>
                </a:ln>
                <a:solidFill>
                  <a:schemeClr val="tx1"/>
                </a:solidFill>
                <a:effectLst/>
                <a:latin typeface="MathJax_Main"/>
              </a:rPr>
              <a:t>+ 2</a:t>
            </a:r>
            <a:r>
              <a:rPr kumimoji="0" lang="en-US" altLang="en-US" sz="3200" b="0" i="1" u="none" strike="noStrike" cap="none" normalizeH="0" baseline="0" dirty="0">
                <a:ln>
                  <a:noFill/>
                </a:ln>
                <a:solidFill>
                  <a:schemeClr val="tx1"/>
                </a:solidFill>
                <a:effectLst/>
                <a:latin typeface="MathJax_Math"/>
              </a:rPr>
              <a:t>P</a:t>
            </a:r>
            <a:r>
              <a:rPr kumimoji="0" lang="en-US" altLang="en-US" sz="3200" b="0" i="0" u="none" strike="noStrike" cap="none" normalizeH="0" baseline="0" dirty="0">
                <a:ln>
                  <a:noFill/>
                </a:ln>
                <a:solidFill>
                  <a:schemeClr val="tx1"/>
                </a:solidFill>
                <a:effectLst/>
                <a:latin typeface="MathJax_Main"/>
              </a:rPr>
              <a:t>) /</a:t>
            </a:r>
            <a:r>
              <a:rPr kumimoji="0" lang="en-US" altLang="en-US" sz="3200" b="0" i="1" u="none" strike="noStrike" cap="none" normalizeH="0" baseline="0" dirty="0">
                <a:ln>
                  <a:noFill/>
                </a:ln>
                <a:solidFill>
                  <a:schemeClr val="tx1"/>
                </a:solidFill>
                <a:effectLst/>
                <a:latin typeface="MathJax_Math"/>
              </a:rPr>
              <a:t>S] </a:t>
            </a:r>
            <a:r>
              <a:rPr kumimoji="0" lang="en-US" altLang="en-US" sz="3200" b="0" i="0" u="none" strike="noStrike" cap="none" normalizeH="0" baseline="0" dirty="0">
                <a:ln>
                  <a:noFill/>
                </a:ln>
                <a:solidFill>
                  <a:schemeClr val="tx1"/>
                </a:solidFill>
                <a:effectLst/>
                <a:latin typeface="MathJax_Main"/>
              </a:rPr>
              <a:t>+1</a:t>
            </a:r>
            <a:endParaRPr kumimoji="0" lang="en-US" altLang="en-US" sz="3200" b="0" i="1" u="none" strike="noStrike" cap="none" normalizeH="0" baseline="0" dirty="0">
              <a:ln>
                <a:noFill/>
              </a:ln>
              <a:solidFill>
                <a:schemeClr val="tx1"/>
              </a:solidFill>
              <a:effectLst/>
              <a:latin typeface="MathJax_Math"/>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1" u="none" strike="noStrike" cap="none" normalizeH="0" baseline="0" dirty="0">
                <a:ln>
                  <a:noFill/>
                </a:ln>
                <a:solidFill>
                  <a:schemeClr val="tx1"/>
                </a:solidFill>
                <a:effectLst/>
                <a:latin typeface="MathJax_Math"/>
              </a:rPr>
              <a:t>H</a:t>
            </a:r>
            <a:r>
              <a:rPr kumimoji="0" lang="en-US" altLang="en-US" sz="3200" b="0" i="1" u="none" strike="noStrike" cap="none" normalizeH="0" baseline="-25000" dirty="0">
                <a:ln>
                  <a:noFill/>
                </a:ln>
                <a:solidFill>
                  <a:schemeClr val="tx1"/>
                </a:solidFill>
                <a:effectLst/>
                <a:latin typeface="MathJax_Math"/>
              </a:rPr>
              <a:t>2</a:t>
            </a:r>
            <a:r>
              <a:rPr kumimoji="0" lang="en-US" altLang="en-US" sz="3200" b="0" i="1" u="none" strike="noStrike" cap="none" normalizeH="0" baseline="0" dirty="0">
                <a:ln>
                  <a:noFill/>
                </a:ln>
                <a:solidFill>
                  <a:schemeClr val="tx1"/>
                </a:solidFill>
                <a:effectLst/>
                <a:latin typeface="MathJax_Math"/>
              </a:rPr>
              <a:t> </a:t>
            </a:r>
            <a:r>
              <a:rPr kumimoji="0" lang="en-US" altLang="en-US" sz="3200" b="0" i="0" u="none" strike="noStrike" cap="none" normalizeH="0" baseline="0" dirty="0">
                <a:ln>
                  <a:noFill/>
                </a:ln>
                <a:solidFill>
                  <a:schemeClr val="tx1"/>
                </a:solidFill>
                <a:effectLst/>
                <a:latin typeface="MathJax_Main"/>
              </a:rPr>
              <a:t>= [(</a:t>
            </a:r>
            <a:r>
              <a:rPr kumimoji="0" lang="en-US" altLang="en-US" sz="3200" b="0" i="1" u="none" strike="noStrike" cap="none" normalizeH="0" baseline="0" dirty="0">
                <a:ln>
                  <a:noFill/>
                </a:ln>
                <a:solidFill>
                  <a:schemeClr val="tx1"/>
                </a:solidFill>
                <a:effectLst/>
                <a:latin typeface="MathJax_Math"/>
              </a:rPr>
              <a:t>H</a:t>
            </a:r>
            <a:r>
              <a:rPr kumimoji="0" lang="en-US" altLang="en-US" sz="3200" b="0" i="1" u="none" strike="noStrike" cap="none" normalizeH="0" baseline="-25000" dirty="0">
                <a:ln>
                  <a:noFill/>
                </a:ln>
                <a:solidFill>
                  <a:schemeClr val="tx1"/>
                </a:solidFill>
                <a:effectLst/>
                <a:latin typeface="MathJax_Math"/>
              </a:rPr>
              <a:t>1</a:t>
            </a:r>
            <a:r>
              <a:rPr kumimoji="0" lang="en-US" altLang="en-US" sz="3200" b="0" i="1" u="none" strike="noStrike" cap="none" normalizeH="0" baseline="0" dirty="0">
                <a:ln>
                  <a:noFill/>
                </a:ln>
                <a:solidFill>
                  <a:schemeClr val="tx1"/>
                </a:solidFill>
                <a:effectLst/>
                <a:latin typeface="MathJax_Math"/>
              </a:rPr>
              <a:t> </a:t>
            </a:r>
            <a:r>
              <a:rPr kumimoji="0" lang="en-US" altLang="en-US" sz="3200" b="0" i="0" u="none" strike="noStrike" cap="none" normalizeH="0" baseline="0" dirty="0">
                <a:ln>
                  <a:noFill/>
                </a:ln>
                <a:solidFill>
                  <a:schemeClr val="tx1"/>
                </a:solidFill>
                <a:effectLst/>
                <a:latin typeface="MathJax_Main"/>
              </a:rPr>
              <a:t>− </a:t>
            </a:r>
            <a:r>
              <a:rPr kumimoji="0" lang="en-US" altLang="en-US" sz="3200" b="0" i="1" u="none" strike="noStrike" cap="none" normalizeH="0" baseline="0" dirty="0">
                <a:ln>
                  <a:noFill/>
                </a:ln>
                <a:solidFill>
                  <a:schemeClr val="tx1"/>
                </a:solidFill>
                <a:effectLst/>
                <a:latin typeface="MathJax_Math"/>
              </a:rPr>
              <a:t>F </a:t>
            </a:r>
            <a:r>
              <a:rPr kumimoji="0" lang="en-US" altLang="en-US" sz="3200" b="0" i="0" u="none" strike="noStrike" cap="none" normalizeH="0" baseline="0" dirty="0">
                <a:ln>
                  <a:noFill/>
                </a:ln>
                <a:solidFill>
                  <a:schemeClr val="tx1"/>
                </a:solidFill>
                <a:effectLst/>
                <a:latin typeface="MathJax_Main"/>
              </a:rPr>
              <a:t>+ 2</a:t>
            </a:r>
            <a:r>
              <a:rPr kumimoji="0" lang="en-US" altLang="en-US" sz="3200" b="0" i="1" u="none" strike="noStrike" cap="none" normalizeH="0" baseline="0" dirty="0">
                <a:ln>
                  <a:noFill/>
                </a:ln>
                <a:solidFill>
                  <a:schemeClr val="tx1"/>
                </a:solidFill>
                <a:effectLst/>
                <a:latin typeface="MathJax_Math"/>
              </a:rPr>
              <a:t>P</a:t>
            </a:r>
            <a:r>
              <a:rPr kumimoji="0" lang="en-US" altLang="en-US" sz="3200" b="0" i="0" u="none" strike="noStrike" cap="none" normalizeH="0" baseline="0" dirty="0">
                <a:ln>
                  <a:noFill/>
                </a:ln>
                <a:solidFill>
                  <a:schemeClr val="tx1"/>
                </a:solidFill>
                <a:effectLst/>
                <a:latin typeface="MathJax_Main"/>
              </a:rPr>
              <a:t>)/</a:t>
            </a:r>
            <a:r>
              <a:rPr kumimoji="0" lang="en-US" altLang="en-US" sz="3200" b="0" i="1" u="none" strike="noStrike" cap="none" normalizeH="0" baseline="0" dirty="0">
                <a:ln>
                  <a:noFill/>
                </a:ln>
                <a:solidFill>
                  <a:schemeClr val="tx1"/>
                </a:solidFill>
                <a:effectLst/>
                <a:latin typeface="MathJax_Math"/>
              </a:rPr>
              <a:t>S] </a:t>
            </a:r>
            <a:r>
              <a:rPr kumimoji="0" lang="en-US" altLang="en-US" sz="3200" b="0" i="0" u="none" strike="noStrike" cap="none" normalizeH="0" baseline="0" dirty="0">
                <a:ln>
                  <a:noFill/>
                </a:ln>
                <a:solidFill>
                  <a:schemeClr val="tx1"/>
                </a:solidFill>
                <a:effectLst/>
                <a:latin typeface="MathJax_Main"/>
              </a:rPr>
              <a:t>+1</a:t>
            </a:r>
            <a:endParaRPr kumimoji="0" lang="en-US" altLang="en-US" sz="3200" b="0" i="1" u="none" strike="noStrike" cap="none" normalizeH="0" baseline="0" dirty="0">
              <a:ln>
                <a:noFill/>
              </a:ln>
              <a:solidFill>
                <a:schemeClr val="tx1"/>
              </a:solidFill>
              <a:effectLst/>
              <a:latin typeface="MathJax_Math"/>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1" u="none" strike="noStrike" cap="none" normalizeH="0" baseline="0" dirty="0">
                <a:ln>
                  <a:noFill/>
                </a:ln>
                <a:solidFill>
                  <a:schemeClr val="tx1"/>
                </a:solidFill>
                <a:effectLst/>
                <a:latin typeface="MathJax_Math"/>
              </a:rPr>
              <a:t>D</a:t>
            </a:r>
            <a:r>
              <a:rPr kumimoji="0" lang="en-US" altLang="en-US" sz="3200" b="0" i="1" u="none" strike="noStrike" cap="none" normalizeH="0" baseline="-25000" dirty="0">
                <a:ln>
                  <a:noFill/>
                </a:ln>
                <a:solidFill>
                  <a:schemeClr val="tx1"/>
                </a:solidFill>
                <a:effectLst/>
                <a:latin typeface="MathJax_Math"/>
              </a:rPr>
              <a:t>2</a:t>
            </a:r>
            <a:r>
              <a:rPr kumimoji="0" lang="en-US" altLang="en-US" sz="3200" b="0" i="1" u="none" strike="noStrike" cap="none" normalizeH="0" baseline="0" dirty="0">
                <a:ln>
                  <a:noFill/>
                </a:ln>
                <a:solidFill>
                  <a:schemeClr val="tx1"/>
                </a:solidFill>
                <a:effectLst/>
                <a:latin typeface="MathJax_Math"/>
              </a:rPr>
              <a:t> </a:t>
            </a:r>
            <a:r>
              <a:rPr kumimoji="0" lang="en-US" altLang="en-US" sz="3200" b="0" i="0" u="none" strike="noStrike" cap="none" normalizeH="0" baseline="0" dirty="0">
                <a:ln>
                  <a:noFill/>
                </a:ln>
                <a:solidFill>
                  <a:schemeClr val="tx1"/>
                </a:solidFill>
                <a:effectLst/>
                <a:latin typeface="MathJax_Main"/>
              </a:rPr>
              <a:t>= </a:t>
            </a:r>
            <a:r>
              <a:rPr kumimoji="0" lang="en-US" altLang="en-US" sz="3200" b="0" i="1" u="none" strike="noStrike" cap="none" normalizeH="0" baseline="0" dirty="0">
                <a:ln>
                  <a:noFill/>
                </a:ln>
                <a:solidFill>
                  <a:schemeClr val="tx1"/>
                </a:solidFill>
                <a:effectLst/>
                <a:latin typeface="MathJax_Math"/>
              </a:rPr>
              <a:t>K</a:t>
            </a:r>
            <a:r>
              <a:rPr kumimoji="0" lang="en-US" altLang="en-US" sz="3200" b="0" i="0" u="none" strike="noStrike" cap="none" normalizeH="0" baseline="0" dirty="0">
                <a:ln>
                  <a:noFill/>
                </a:ln>
                <a:solidFill>
                  <a:schemeClr val="tx1"/>
                </a:solidFill>
                <a:effectLst/>
              </a:rPr>
              <a:t> (Number of filters)</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5" name="TextBox 4"/>
          <p:cNvSpPr txBox="1"/>
          <p:nvPr/>
        </p:nvSpPr>
        <p:spPr>
          <a:xfrm>
            <a:off x="0" y="5867400"/>
            <a:ext cx="7010400" cy="1138773"/>
          </a:xfrm>
          <a:prstGeom prst="rect">
            <a:avLst/>
          </a:prstGeom>
          <a:noFill/>
        </p:spPr>
        <p:txBody>
          <a:bodyPr wrap="square" rtlCol="0">
            <a:spAutoFit/>
          </a:bodyPr>
          <a:lstStyle/>
          <a:p>
            <a:r>
              <a:rPr lang="en-US" sz="3200" dirty="0"/>
              <a:t>Number of Parameters :   K x(F x F x D</a:t>
            </a:r>
            <a:r>
              <a:rPr lang="en-US" sz="3200" baseline="-25000" dirty="0"/>
              <a:t>1</a:t>
            </a:r>
            <a:r>
              <a:rPr lang="en-US" sz="3200" dirty="0"/>
              <a:t>)</a:t>
            </a:r>
          </a:p>
          <a:p>
            <a:endParaRPr lang="en-US" baseline="-25000" dirty="0"/>
          </a:p>
          <a:p>
            <a:r>
              <a:rPr lang="en-US" baseline="-25000" dirty="0"/>
              <a:t>    </a:t>
            </a:r>
          </a:p>
          <a:p>
            <a:r>
              <a:rPr lang="en-US" baseline="30000" dirty="0"/>
              <a:t> </a:t>
            </a:r>
          </a:p>
        </p:txBody>
      </p:sp>
    </p:spTree>
    <p:extLst>
      <p:ext uri="{BB962C8B-B14F-4D97-AF65-F5344CB8AC3E}">
        <p14:creationId xmlns:p14="http://schemas.microsoft.com/office/powerpoint/2010/main" val="337919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anim calcmode="lin" valueType="num">
                                      <p:cBhvr additive="base">
                                        <p:cTn id="4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
                                            <p:txEl>
                                              <p:pRg st="1" end="1"/>
                                            </p:txEl>
                                          </p:spTgt>
                                        </p:tgtEl>
                                        <p:attrNameLst>
                                          <p:attrName>style.visibility</p:attrName>
                                        </p:attrNameLst>
                                      </p:cBhvr>
                                      <p:to>
                                        <p:strVal val="visible"/>
                                      </p:to>
                                    </p:set>
                                    <p:anim calcmode="lin" valueType="num">
                                      <p:cBhvr additive="base">
                                        <p:cTn id="5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4">
                                            <p:txEl>
                                              <p:pRg st="2" end="2"/>
                                            </p:txEl>
                                          </p:spTgt>
                                        </p:tgtEl>
                                        <p:attrNameLst>
                                          <p:attrName>style.visibility</p:attrName>
                                        </p:attrNameLst>
                                      </p:cBhvr>
                                      <p:to>
                                        <p:strVal val="visible"/>
                                      </p:to>
                                    </p:set>
                                    <p:anim calcmode="lin" valueType="num">
                                      <p:cBhvr additive="base">
                                        <p:cTn id="5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00" name="Shape 20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01" name="Shape 201"/>
          <p:cNvPicPr preferRelativeResize="0"/>
          <p:nvPr/>
        </p:nvPicPr>
        <p:blipFill>
          <a:blip r:embed="rId3" cstate="print">
            <a:alphaModFix/>
          </a:blip>
          <a:stretch>
            <a:fillRect/>
          </a:stretch>
        </p:blipFill>
        <p:spPr>
          <a:xfrm>
            <a:off x="0" y="375624"/>
            <a:ext cx="9144000" cy="6106752"/>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07" name="Shape 207"/>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08" name="Shape 208"/>
          <p:cNvPicPr preferRelativeResize="0"/>
          <p:nvPr/>
        </p:nvPicPr>
        <p:blipFill>
          <a:blip r:embed="rId4" cstate="print">
            <a:alphaModFix/>
          </a:blip>
          <a:stretch>
            <a:fillRect/>
          </a:stretch>
        </p:blipFill>
        <p:spPr>
          <a:xfrm>
            <a:off x="1" y="0"/>
            <a:ext cx="9143999" cy="6090957"/>
          </a:xfrm>
          <a:prstGeom prst="rect">
            <a:avLst/>
          </a:prstGeom>
          <a:noFill/>
          <a:ln>
            <a:noFill/>
          </a:ln>
        </p:spPr>
      </p:pic>
      <p:graphicFrame>
        <p:nvGraphicFramePr>
          <p:cNvPr id="11266" name="Object 2"/>
          <p:cNvGraphicFramePr>
            <a:graphicFrameLocks noChangeAspect="1"/>
          </p:cNvGraphicFramePr>
          <p:nvPr/>
        </p:nvGraphicFramePr>
        <p:xfrm>
          <a:off x="533400" y="6019800"/>
          <a:ext cx="3675063" cy="609600"/>
        </p:xfrm>
        <a:graphic>
          <a:graphicData uri="http://schemas.openxmlformats.org/presentationml/2006/ole">
            <mc:AlternateContent xmlns:mc="http://schemas.openxmlformats.org/markup-compatibility/2006">
              <mc:Choice xmlns:v="urn:schemas-microsoft-com:vml" Requires="v">
                <p:oleObj spid="_x0000_s1303560" name="Equation" r:id="rId5" imgW="2374560" imgH="393480" progId="">
                  <p:embed/>
                </p:oleObj>
              </mc:Choice>
              <mc:Fallback>
                <p:oleObj name="Equation" r:id="rId5" imgW="2374560" imgH="393480" progId="">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6019800"/>
                        <a:ext cx="3675063"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7" name="Object 2"/>
          <p:cNvGraphicFramePr>
            <a:graphicFrameLocks noChangeAspect="1"/>
          </p:cNvGraphicFramePr>
          <p:nvPr/>
        </p:nvGraphicFramePr>
        <p:xfrm>
          <a:off x="5448300" y="6019800"/>
          <a:ext cx="3695700" cy="609600"/>
        </p:xfrm>
        <a:graphic>
          <a:graphicData uri="http://schemas.openxmlformats.org/presentationml/2006/ole">
            <mc:AlternateContent xmlns:mc="http://schemas.openxmlformats.org/markup-compatibility/2006">
              <mc:Choice xmlns:v="urn:schemas-microsoft-com:vml" Requires="v">
                <p:oleObj spid="_x0000_s1303561" name="Equation" r:id="rId7" imgW="2387520" imgH="393480" progId="">
                  <p:embed/>
                </p:oleObj>
              </mc:Choice>
              <mc:Fallback>
                <p:oleObj name="Equation" r:id="rId7" imgW="2387520" imgH="393480" progId="">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8300" y="6019800"/>
                        <a:ext cx="36957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77683-CEE5-4114-88CE-81122E8FE02C}"/>
              </a:ext>
            </a:extLst>
          </p:cNvPr>
          <p:cNvSpPr>
            <a:spLocks noGrp="1"/>
          </p:cNvSpPr>
          <p:nvPr>
            <p:ph type="title"/>
          </p:nvPr>
        </p:nvSpPr>
        <p:spPr>
          <a:xfrm>
            <a:off x="457200" y="0"/>
            <a:ext cx="8229600" cy="630936"/>
          </a:xfrm>
        </p:spPr>
        <p:txBody>
          <a:bodyPr>
            <a:normAutofit fontScale="90000"/>
          </a:bodyPr>
          <a:lstStyle/>
          <a:p>
            <a:r>
              <a:rPr lang="en-US" dirty="0">
                <a:solidFill>
                  <a:srgbClr val="FF0000"/>
                </a:solidFill>
              </a:rPr>
              <a:t>Rectified Linear Unit(</a:t>
            </a:r>
            <a:r>
              <a:rPr lang="en-US" dirty="0" err="1">
                <a:solidFill>
                  <a:srgbClr val="FF0000"/>
                </a:solidFill>
              </a:rPr>
              <a:t>ReLU</a:t>
            </a:r>
            <a:r>
              <a:rPr lang="en-US" dirty="0">
                <a:solidFill>
                  <a:srgbClr val="FF0000"/>
                </a:solidFill>
              </a:rPr>
              <a:t>)</a:t>
            </a:r>
          </a:p>
        </p:txBody>
      </p:sp>
      <p:sp>
        <p:nvSpPr>
          <p:cNvPr id="3" name="Content Placeholder 2">
            <a:extLst>
              <a:ext uri="{FF2B5EF4-FFF2-40B4-BE49-F238E27FC236}">
                <a16:creationId xmlns:a16="http://schemas.microsoft.com/office/drawing/2014/main" id="{B8C473BB-5BA7-4658-942F-31C40165F60F}"/>
              </a:ext>
            </a:extLst>
          </p:cNvPr>
          <p:cNvSpPr>
            <a:spLocks noGrp="1"/>
          </p:cNvSpPr>
          <p:nvPr>
            <p:ph idx="1"/>
          </p:nvPr>
        </p:nvSpPr>
        <p:spPr>
          <a:xfrm>
            <a:off x="0" y="1350264"/>
            <a:ext cx="9144000" cy="5507736"/>
          </a:xfrm>
        </p:spPr>
        <p:txBody>
          <a:bodyPr>
            <a:noAutofit/>
          </a:bodyPr>
          <a:lstStyle/>
          <a:p>
            <a:r>
              <a:rPr lang="en-US" sz="2800" b="1" dirty="0"/>
              <a:t>After each CONV layer, apply a nonlinear layer (or activation layer of </a:t>
            </a:r>
            <a:r>
              <a:rPr lang="en-US" sz="2800" b="1" dirty="0" err="1"/>
              <a:t>ReLU</a:t>
            </a:r>
            <a:r>
              <a:rPr lang="en-US" sz="2800" b="1" dirty="0"/>
              <a:t> ) immediately afterward. </a:t>
            </a:r>
          </a:p>
          <a:p>
            <a:endParaRPr lang="en-US" sz="2800" b="1" dirty="0"/>
          </a:p>
          <a:p>
            <a:r>
              <a:rPr lang="en-US" sz="2800" b="1" dirty="0" err="1"/>
              <a:t>ReLU</a:t>
            </a:r>
            <a:r>
              <a:rPr lang="en-US" sz="2800" b="1" dirty="0"/>
              <a:t> stands for </a:t>
            </a:r>
            <a:r>
              <a:rPr lang="en-US" sz="2800" b="1" dirty="0">
                <a:solidFill>
                  <a:srgbClr val="FF0000"/>
                </a:solidFill>
              </a:rPr>
              <a:t>Rectified Linear Unit </a:t>
            </a:r>
            <a:r>
              <a:rPr lang="en-US" sz="2800" b="1" dirty="0"/>
              <a:t>and is a </a:t>
            </a:r>
            <a:r>
              <a:rPr lang="en-US" sz="2800" b="1" dirty="0">
                <a:solidFill>
                  <a:srgbClr val="FF0000"/>
                </a:solidFill>
              </a:rPr>
              <a:t>non-linear operation</a:t>
            </a:r>
            <a:r>
              <a:rPr lang="en-US" sz="2800" b="1" dirty="0"/>
              <a:t>.</a:t>
            </a:r>
          </a:p>
          <a:p>
            <a:endParaRPr lang="en-US" sz="2800" b="1" dirty="0"/>
          </a:p>
          <a:p>
            <a:endParaRPr lang="en-US" sz="2800" b="1" dirty="0"/>
          </a:p>
          <a:p>
            <a:r>
              <a:rPr lang="en-US" sz="2800" b="1" i="1" dirty="0" err="1">
                <a:solidFill>
                  <a:srgbClr val="FF0000"/>
                </a:solidFill>
              </a:rPr>
              <a:t>ReLU</a:t>
            </a:r>
            <a:r>
              <a:rPr lang="en-US" sz="2800" b="1" i="1" dirty="0">
                <a:solidFill>
                  <a:srgbClr val="FF0000"/>
                </a:solidFill>
              </a:rPr>
              <a:t> is an element wise operation (applied per pixel) and replaces all negative pixel values in the feature map by zero</a:t>
            </a:r>
          </a:p>
        </p:txBody>
      </p:sp>
    </p:spTree>
    <p:extLst>
      <p:ext uri="{BB962C8B-B14F-4D97-AF65-F5344CB8AC3E}">
        <p14:creationId xmlns:p14="http://schemas.microsoft.com/office/powerpoint/2010/main" val="32816091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7795" name="Picture 3"/>
          <p:cNvPicPr>
            <a:picLocks noChangeAspect="1" noChangeArrowheads="1"/>
          </p:cNvPicPr>
          <p:nvPr/>
        </p:nvPicPr>
        <p:blipFill>
          <a:blip r:embed="rId2" cstate="print"/>
          <a:srcRect/>
          <a:stretch>
            <a:fillRect/>
          </a:stretch>
        </p:blipFill>
        <p:spPr bwMode="auto">
          <a:xfrm>
            <a:off x="0" y="3886200"/>
            <a:ext cx="9144000" cy="2971800"/>
          </a:xfrm>
          <a:prstGeom prst="rect">
            <a:avLst/>
          </a:prstGeom>
          <a:noFill/>
          <a:ln w="9525">
            <a:noFill/>
            <a:miter lim="800000"/>
            <a:headEnd/>
            <a:tailEnd/>
          </a:ln>
        </p:spPr>
      </p:pic>
      <p:pic>
        <p:nvPicPr>
          <p:cNvPr id="1091589" name="Picture 5"/>
          <p:cNvPicPr>
            <a:picLocks noChangeAspect="1" noChangeArrowheads="1"/>
          </p:cNvPicPr>
          <p:nvPr/>
        </p:nvPicPr>
        <p:blipFill>
          <a:blip r:embed="rId3" cstate="print"/>
          <a:srcRect/>
          <a:stretch>
            <a:fillRect/>
          </a:stretch>
        </p:blipFill>
        <p:spPr bwMode="auto">
          <a:xfrm>
            <a:off x="0" y="0"/>
            <a:ext cx="9144000" cy="3848100"/>
          </a:xfrm>
          <a:prstGeom prst="rect">
            <a:avLst/>
          </a:prstGeom>
          <a:noFill/>
          <a:ln w="9525">
            <a:noFill/>
            <a:miter lim="800000"/>
            <a:headEnd/>
            <a:tailEnd/>
          </a:ln>
        </p:spPr>
      </p:pic>
      <p:sp>
        <p:nvSpPr>
          <p:cNvPr id="7" name="TextBox 6"/>
          <p:cNvSpPr txBox="1"/>
          <p:nvPr/>
        </p:nvSpPr>
        <p:spPr>
          <a:xfrm>
            <a:off x="0" y="2514600"/>
            <a:ext cx="3962400" cy="584775"/>
          </a:xfrm>
          <a:prstGeom prst="rect">
            <a:avLst/>
          </a:prstGeom>
          <a:noFill/>
        </p:spPr>
        <p:txBody>
          <a:bodyPr wrap="square" rtlCol="0">
            <a:spAutoFit/>
          </a:bodyPr>
          <a:lstStyle/>
          <a:p>
            <a:r>
              <a:rPr lang="en-US" sz="3200" dirty="0"/>
              <a:t>Analogous to HWR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91589"/>
                                        </p:tgtEl>
                                        <p:attrNameLst>
                                          <p:attrName>style.visibility</p:attrName>
                                        </p:attrNameLst>
                                      </p:cBhvr>
                                      <p:to>
                                        <p:strVal val="visible"/>
                                      </p:to>
                                    </p:set>
                                    <p:anim calcmode="lin" valueType="num">
                                      <p:cBhvr additive="base">
                                        <p:cTn id="7" dur="500" fill="hold"/>
                                        <p:tgtEl>
                                          <p:spTgt spid="1091589"/>
                                        </p:tgtEl>
                                        <p:attrNameLst>
                                          <p:attrName>ppt_x</p:attrName>
                                        </p:attrNameLst>
                                      </p:cBhvr>
                                      <p:tavLst>
                                        <p:tav tm="0">
                                          <p:val>
                                            <p:strVal val="#ppt_x"/>
                                          </p:val>
                                        </p:tav>
                                        <p:tav tm="100000">
                                          <p:val>
                                            <p:strVal val="#ppt_x"/>
                                          </p:val>
                                        </p:tav>
                                      </p:tavLst>
                                    </p:anim>
                                    <p:anim calcmode="lin" valueType="num">
                                      <p:cBhvr additive="base">
                                        <p:cTn id="8" dur="500" fill="hold"/>
                                        <p:tgtEl>
                                          <p:spTgt spid="109158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7795"/>
                                        </p:tgtEl>
                                        <p:attrNameLst>
                                          <p:attrName>style.visibility</p:attrName>
                                        </p:attrNameLst>
                                      </p:cBhvr>
                                      <p:to>
                                        <p:strVal val="visible"/>
                                      </p:to>
                                    </p:set>
                                    <p:anim calcmode="lin" valueType="num">
                                      <p:cBhvr additive="base">
                                        <p:cTn id="19" dur="500" fill="hold"/>
                                        <p:tgtEl>
                                          <p:spTgt spid="417795"/>
                                        </p:tgtEl>
                                        <p:attrNameLst>
                                          <p:attrName>ppt_x</p:attrName>
                                        </p:attrNameLst>
                                      </p:cBhvr>
                                      <p:tavLst>
                                        <p:tav tm="0">
                                          <p:val>
                                            <p:strVal val="#ppt_x"/>
                                          </p:val>
                                        </p:tav>
                                        <p:tav tm="100000">
                                          <p:val>
                                            <p:strVal val="#ppt_x"/>
                                          </p:val>
                                        </p:tav>
                                      </p:tavLst>
                                    </p:anim>
                                    <p:anim calcmode="lin" valueType="num">
                                      <p:cBhvr additive="base">
                                        <p:cTn id="20" dur="500" fill="hold"/>
                                        <p:tgtEl>
                                          <p:spTgt spid="4177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F0B4A7-C86B-4CBF-A044-C3D1DA860A2F}"/>
              </a:ext>
            </a:extLst>
          </p:cNvPr>
          <p:cNvSpPr>
            <a:spLocks noGrp="1"/>
          </p:cNvSpPr>
          <p:nvPr>
            <p:ph idx="1"/>
          </p:nvPr>
        </p:nvSpPr>
        <p:spPr>
          <a:xfrm>
            <a:off x="0" y="0"/>
            <a:ext cx="9144000" cy="6858000"/>
          </a:xfrm>
        </p:spPr>
        <p:txBody>
          <a:bodyPr>
            <a:normAutofit/>
          </a:bodyPr>
          <a:lstStyle/>
          <a:p>
            <a:r>
              <a:rPr lang="en-US" b="1" dirty="0"/>
              <a:t>In the past, nonlinear functions like tanh and sigmoid were used,</a:t>
            </a:r>
          </a:p>
          <a:p>
            <a:endParaRPr lang="en-US" b="1" dirty="0"/>
          </a:p>
          <a:p>
            <a:r>
              <a:rPr lang="en-US" b="1" dirty="0"/>
              <a:t>The advantage of </a:t>
            </a:r>
            <a:r>
              <a:rPr lang="en-US" b="1" dirty="0" err="1">
                <a:solidFill>
                  <a:srgbClr val="FF0000"/>
                </a:solidFill>
              </a:rPr>
              <a:t>ReLU</a:t>
            </a:r>
            <a:r>
              <a:rPr lang="en-US" b="1" dirty="0">
                <a:solidFill>
                  <a:srgbClr val="FF0000"/>
                </a:solidFill>
              </a:rPr>
              <a:t> </a:t>
            </a:r>
            <a:r>
              <a:rPr lang="en-US" b="1" dirty="0"/>
              <a:t>layers over tanh and sigmoid are  :</a:t>
            </a:r>
          </a:p>
          <a:p>
            <a:endParaRPr lang="en-US" b="1" dirty="0"/>
          </a:p>
          <a:p>
            <a:pPr marL="754380" lvl="1" indent="-342900">
              <a:buFont typeface="+mj-lt"/>
              <a:buAutoNum type="arabicPeriod"/>
            </a:pPr>
            <a:r>
              <a:rPr lang="en-US" b="1" dirty="0" err="1"/>
              <a:t>ReLU</a:t>
            </a:r>
            <a:r>
              <a:rPr lang="en-US" b="1" dirty="0"/>
              <a:t> layers can be trained a lot faster without affecting accuracy.</a:t>
            </a:r>
          </a:p>
          <a:p>
            <a:pPr marL="754380" lvl="1" indent="-342900">
              <a:buFont typeface="+mj-lt"/>
              <a:buAutoNum type="arabicPeriod"/>
            </a:pPr>
            <a:endParaRPr lang="en-US" b="1" dirty="0"/>
          </a:p>
          <a:p>
            <a:pPr marL="754380" lvl="1" indent="-342900">
              <a:buFont typeface="+mj-lt"/>
              <a:buAutoNum type="arabicPeriod"/>
            </a:pPr>
            <a:r>
              <a:rPr lang="en-US" b="1" dirty="0">
                <a:solidFill>
                  <a:srgbClr val="FF0000"/>
                </a:solidFill>
              </a:rPr>
              <a:t>It also helps to alleviate the vanishing gradient problem, </a:t>
            </a:r>
            <a:r>
              <a:rPr lang="en-US" b="1" dirty="0"/>
              <a:t>which is the issue where the lower layers of the network train very slowly because the gradient decreases exponentially through the layers.</a:t>
            </a:r>
          </a:p>
          <a:p>
            <a:pPr marL="754380" lvl="1" indent="-342900">
              <a:buFont typeface="+mj-lt"/>
              <a:buAutoNum type="arabicPeriod"/>
            </a:pPr>
            <a:endParaRPr lang="en-US" dirty="0"/>
          </a:p>
          <a:p>
            <a:pPr marL="461772" indent="-342900">
              <a:buFont typeface="+mj-lt"/>
              <a:buAutoNum type="arabicPeriod"/>
            </a:pPr>
            <a:endParaRPr lang="en-US" sz="2000" dirty="0"/>
          </a:p>
        </p:txBody>
      </p:sp>
    </p:spTree>
    <p:extLst>
      <p:ext uri="{BB962C8B-B14F-4D97-AF65-F5344CB8AC3E}">
        <p14:creationId xmlns:p14="http://schemas.microsoft.com/office/powerpoint/2010/main" val="223925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8600"/>
            <a:ext cx="9144000" cy="5078313"/>
          </a:xfrm>
          <a:prstGeom prst="rect">
            <a:avLst/>
          </a:prstGeom>
        </p:spPr>
        <p:txBody>
          <a:bodyPr wrap="square">
            <a:spAutoFit/>
          </a:bodyPr>
          <a:lstStyle/>
          <a:p>
            <a:r>
              <a:rPr lang="en-US" sz="6600" dirty="0"/>
              <a:t>Learning Deep Architectures for AI </a:t>
            </a:r>
          </a:p>
          <a:p>
            <a:endParaRPr lang="en-US" sz="3200" dirty="0"/>
          </a:p>
          <a:p>
            <a:r>
              <a:rPr lang="en-US" sz="3200" dirty="0" err="1"/>
              <a:t>Yoshua</a:t>
            </a:r>
            <a:r>
              <a:rPr lang="en-US" sz="3200" dirty="0"/>
              <a:t> </a:t>
            </a:r>
            <a:r>
              <a:rPr lang="en-US" sz="3200" dirty="0" err="1"/>
              <a:t>Bengio</a:t>
            </a:r>
            <a:r>
              <a:rPr lang="en-US" sz="3200" dirty="0"/>
              <a:t> Dept. IRO, </a:t>
            </a:r>
            <a:r>
              <a:rPr lang="en-US" sz="3200" dirty="0" err="1"/>
              <a:t>Universit´e</a:t>
            </a:r>
            <a:r>
              <a:rPr lang="en-US" sz="3200" dirty="0"/>
              <a:t> de </a:t>
            </a:r>
            <a:r>
              <a:rPr lang="en-US" sz="3200" dirty="0" err="1"/>
              <a:t>Montr´eal</a:t>
            </a:r>
            <a:r>
              <a:rPr lang="en-US" sz="3200" dirty="0"/>
              <a:t> C.P. 6128, Montreal, Qc, H3C 3J7, Canada Yoshua.Bengio@umontreal.ca http://www.iro.umontreal.ca/∼</a:t>
            </a:r>
            <a:r>
              <a:rPr lang="en-US" sz="3200" dirty="0" err="1"/>
              <a:t>bengioy</a:t>
            </a:r>
            <a:r>
              <a:rPr lang="en-US" sz="3200" dirty="0"/>
              <a:t> Technical Report 1312</a:t>
            </a:r>
          </a:p>
        </p:txBody>
      </p:sp>
      <p:sp>
        <p:nvSpPr>
          <p:cNvPr id="3" name="Rectangle 2"/>
          <p:cNvSpPr/>
          <p:nvPr/>
        </p:nvSpPr>
        <p:spPr>
          <a:xfrm>
            <a:off x="0" y="4953000"/>
            <a:ext cx="9144000" cy="1815882"/>
          </a:xfrm>
          <a:prstGeom prst="rect">
            <a:avLst/>
          </a:prstGeom>
        </p:spPr>
        <p:txBody>
          <a:bodyPr wrap="square">
            <a:spAutoFit/>
          </a:bodyPr>
          <a:lstStyle/>
          <a:p>
            <a:r>
              <a:rPr lang="en-US" sz="2800" b="1" dirty="0">
                <a:solidFill>
                  <a:srgbClr val="FF0000"/>
                </a:solidFill>
              </a:rPr>
              <a:t>Deep learning (DL) </a:t>
            </a:r>
            <a:r>
              <a:rPr lang="en-US" sz="2800" b="1" dirty="0"/>
              <a:t>is a family of machine learning methods that has gained considerable attention in the scientific community, breaking benchmark records in areas such as </a:t>
            </a:r>
            <a:r>
              <a:rPr lang="en-US" sz="2800" b="1" dirty="0">
                <a:solidFill>
                  <a:srgbClr val="FF0000"/>
                </a:solidFill>
              </a:rPr>
              <a:t>speech and visual recognition.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DEBA5-477F-425B-991B-3C0517913F96}"/>
              </a:ext>
            </a:extLst>
          </p:cNvPr>
          <p:cNvSpPr>
            <a:spLocks noGrp="1"/>
          </p:cNvSpPr>
          <p:nvPr>
            <p:ph type="title"/>
          </p:nvPr>
        </p:nvSpPr>
        <p:spPr>
          <a:xfrm>
            <a:off x="609600" y="0"/>
            <a:ext cx="8229600" cy="1143000"/>
          </a:xfrm>
        </p:spPr>
        <p:txBody>
          <a:bodyPr/>
          <a:lstStyle/>
          <a:p>
            <a:r>
              <a:rPr lang="en-IN" dirty="0">
                <a:solidFill>
                  <a:srgbClr val="FF0000"/>
                </a:solidFill>
              </a:rPr>
              <a:t>The Pooling Operation</a:t>
            </a:r>
          </a:p>
        </p:txBody>
      </p:sp>
      <p:sp>
        <p:nvSpPr>
          <p:cNvPr id="3" name="Content Placeholder 2">
            <a:extLst>
              <a:ext uri="{FF2B5EF4-FFF2-40B4-BE49-F238E27FC236}">
                <a16:creationId xmlns:a16="http://schemas.microsoft.com/office/drawing/2014/main" id="{E71930BD-E472-48CD-9AAE-6D1FE14D8512}"/>
              </a:ext>
            </a:extLst>
          </p:cNvPr>
          <p:cNvSpPr>
            <a:spLocks noGrp="1"/>
          </p:cNvSpPr>
          <p:nvPr>
            <p:ph idx="1"/>
          </p:nvPr>
        </p:nvSpPr>
        <p:spPr>
          <a:xfrm>
            <a:off x="0" y="990600"/>
            <a:ext cx="9144000" cy="5867400"/>
          </a:xfrm>
        </p:spPr>
        <p:txBody>
          <a:bodyPr>
            <a:noAutofit/>
          </a:bodyPr>
          <a:lstStyle/>
          <a:p>
            <a:pPr>
              <a:buFont typeface="Wingdings" panose="05000000000000000000" pitchFamily="2" charset="2"/>
              <a:buChar char="§"/>
            </a:pPr>
            <a:r>
              <a:rPr lang="en-IN" sz="2800" b="1" dirty="0">
                <a:solidFill>
                  <a:srgbClr val="FF0000"/>
                </a:solidFill>
              </a:rPr>
              <a:t>Pooling is done to reduce the spatial size of the inputs,</a:t>
            </a:r>
            <a:r>
              <a:rPr lang="en-IN" sz="2800" b="1" dirty="0"/>
              <a:t> reducing the amount of parameters and computations in the network.</a:t>
            </a:r>
            <a:endParaRPr lang="en-IN" sz="2800" b="1" dirty="0">
              <a:solidFill>
                <a:srgbClr val="FF0000"/>
              </a:solidFill>
            </a:endParaRPr>
          </a:p>
          <a:p>
            <a:pPr>
              <a:buNone/>
            </a:pPr>
            <a:endParaRPr lang="en-IN" sz="2800" b="1" dirty="0"/>
          </a:p>
          <a:p>
            <a:pPr>
              <a:buFont typeface="Wingdings" panose="05000000000000000000" pitchFamily="2" charset="2"/>
              <a:buChar char="§"/>
            </a:pPr>
            <a:r>
              <a:rPr lang="en-IN" sz="2800" b="1" dirty="0"/>
              <a:t>The most popular type of Pooling operation used in CNNs is the </a:t>
            </a:r>
            <a:r>
              <a:rPr lang="en-IN" sz="2800" b="1" dirty="0">
                <a:solidFill>
                  <a:srgbClr val="FF0000"/>
                </a:solidFill>
              </a:rPr>
              <a:t>Max Pooling Operation. </a:t>
            </a:r>
          </a:p>
          <a:p>
            <a:pPr>
              <a:buFont typeface="Wingdings" panose="05000000000000000000" pitchFamily="2" charset="2"/>
              <a:buChar char="§"/>
            </a:pPr>
            <a:endParaRPr lang="en-IN" sz="2800" b="1" dirty="0">
              <a:solidFill>
                <a:srgbClr val="FF0000"/>
              </a:solidFill>
            </a:endParaRPr>
          </a:p>
          <a:p>
            <a:pPr>
              <a:buFont typeface="Wingdings" panose="05000000000000000000" pitchFamily="2" charset="2"/>
              <a:buChar char="§"/>
            </a:pPr>
            <a:r>
              <a:rPr lang="en-IN" sz="2800" b="1" dirty="0">
                <a:solidFill>
                  <a:srgbClr val="FF0000"/>
                </a:solidFill>
              </a:rPr>
              <a:t>instead of taking the dot product between the filter and the portion of input, the </a:t>
            </a:r>
            <a:r>
              <a:rPr lang="en-IN" sz="4000" b="1" dirty="0">
                <a:solidFill>
                  <a:srgbClr val="FF0000"/>
                </a:solidFill>
              </a:rPr>
              <a:t>max operation </a:t>
            </a:r>
            <a:r>
              <a:rPr lang="en-IN" sz="2800" b="1" dirty="0">
                <a:solidFill>
                  <a:srgbClr val="FF0000"/>
                </a:solidFill>
              </a:rPr>
              <a:t>is applied on the portion of input, </a:t>
            </a:r>
            <a:r>
              <a:rPr lang="en-IN" sz="2800" b="1" dirty="0"/>
              <a:t>i.e. for different portions of the inputs we only take the max element in that portion and take it as the output corresponding to that portion.</a:t>
            </a:r>
          </a:p>
          <a:p>
            <a:pPr marL="0" indent="0">
              <a:buNone/>
            </a:pPr>
            <a:r>
              <a:rPr lang="en-IN" sz="2800" b="1" dirty="0"/>
              <a:t> </a:t>
            </a:r>
          </a:p>
          <a:p>
            <a:pPr marL="0" indent="0">
              <a:buNone/>
            </a:pPr>
            <a:endParaRPr lang="en-IN" sz="1400" dirty="0"/>
          </a:p>
        </p:txBody>
      </p:sp>
      <p:sp>
        <p:nvSpPr>
          <p:cNvPr id="4" name="TextBox 3">
            <a:extLst>
              <a:ext uri="{FF2B5EF4-FFF2-40B4-BE49-F238E27FC236}">
                <a16:creationId xmlns:a16="http://schemas.microsoft.com/office/drawing/2014/main" id="{6E6FE6E2-4550-48D0-9F46-7F480CC388D1}"/>
              </a:ext>
            </a:extLst>
          </p:cNvPr>
          <p:cNvSpPr txBox="1"/>
          <p:nvPr/>
        </p:nvSpPr>
        <p:spPr>
          <a:xfrm>
            <a:off x="5919731" y="560813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4929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55000" lnSpcReduction="20000"/>
          </a:bodyPr>
          <a:lstStyle/>
          <a:p>
            <a:r>
              <a:rPr lang="en-US" dirty="0"/>
              <a:t>Convolutional neural network (CNN) architectures are motivated by the primary visual cortex in which there are layers of alternating simple</a:t>
            </a:r>
            <a:r>
              <a:rPr lang="en-US" baseline="30000" dirty="0">
                <a:hlinkClick r:id="rId2"/>
              </a:rPr>
              <a:t>[1]</a:t>
            </a:r>
            <a:r>
              <a:rPr lang="en-US" dirty="0"/>
              <a:t>and complex</a:t>
            </a:r>
            <a:r>
              <a:rPr lang="en-US" baseline="30000" dirty="0">
                <a:hlinkClick r:id="rId2"/>
              </a:rPr>
              <a:t>[2]</a:t>
            </a:r>
            <a:r>
              <a:rPr lang="en-US" dirty="0"/>
              <a:t>cells. Simple cells are specific to the stimuli position like a </a:t>
            </a:r>
            <a:r>
              <a:rPr lang="en-US" dirty="0" err="1"/>
              <a:t>convolutional</a:t>
            </a:r>
            <a:r>
              <a:rPr lang="en-US" dirty="0"/>
              <a:t> kernel while complex cells are less specific to the location of the stimuli just like the pooling operation.</a:t>
            </a:r>
          </a:p>
          <a:p>
            <a:r>
              <a:rPr lang="en-US" dirty="0"/>
              <a:t>Thus pooling was initially designed to help make CNN layers tolerate distortions, just like in the scale invariant feature transform (SIFT) descriptor with 4×4 sum pooling grid. Pooling allows features to shift relative to each other resulting in robust matching of features even in the presence of small distortions. There are also many other benefits of doing pooling, like:</a:t>
            </a:r>
          </a:p>
          <a:p>
            <a:r>
              <a:rPr lang="en-US" dirty="0"/>
              <a:t>Reduces the spatial dimension of the feature map.</a:t>
            </a:r>
          </a:p>
          <a:p>
            <a:r>
              <a:rPr lang="en-US" dirty="0"/>
              <a:t>And hence also reducing the number of parameters high up the processing hierarchy. This simplifies the overall model complexity.</a:t>
            </a:r>
          </a:p>
          <a:p>
            <a:r>
              <a:rPr lang="en-US" dirty="0"/>
              <a:t>Though sum and max pooling are a bit outdated as mostly, nowadays, </a:t>
            </a:r>
            <a:r>
              <a:rPr lang="en-US" dirty="0" err="1"/>
              <a:t>strided</a:t>
            </a:r>
            <a:r>
              <a:rPr lang="en-US" dirty="0"/>
              <a:t> convolution is used. The purpose of </a:t>
            </a:r>
            <a:r>
              <a:rPr lang="en-US" dirty="0" err="1"/>
              <a:t>strided</a:t>
            </a:r>
            <a:r>
              <a:rPr lang="en-US" dirty="0"/>
              <a:t> convolution is to skip some areas during the convolution operation thereby resulting in:</a:t>
            </a:r>
          </a:p>
          <a:p>
            <a:r>
              <a:rPr lang="en-US" dirty="0"/>
              <a:t>Efficient convolution operation.</a:t>
            </a:r>
          </a:p>
          <a:p>
            <a:r>
              <a:rPr lang="en-US" dirty="0"/>
              <a:t>And reduced spatial dimension of the output.</a:t>
            </a:r>
          </a:p>
          <a:p>
            <a:endParaRPr lang="en-US"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a:solidFill>
                  <a:schemeClr val="tx1"/>
                </a:solidFill>
              </a:rPr>
              <a:t>Pooling Layer </a:t>
            </a:r>
          </a:p>
        </p:txBody>
      </p:sp>
      <p:sp>
        <p:nvSpPr>
          <p:cNvPr id="3" name="Content Placeholder 2"/>
          <p:cNvSpPr>
            <a:spLocks noGrp="1"/>
          </p:cNvSpPr>
          <p:nvPr>
            <p:ph idx="1"/>
          </p:nvPr>
        </p:nvSpPr>
        <p:spPr>
          <a:xfrm>
            <a:off x="0" y="1447800"/>
            <a:ext cx="3646511" cy="5410200"/>
          </a:xfrm>
        </p:spPr>
        <p:txBody>
          <a:bodyPr>
            <a:normAutofit fontScale="62500" lnSpcReduction="20000"/>
          </a:bodyPr>
          <a:lstStyle/>
          <a:p>
            <a:r>
              <a:rPr lang="en-US" sz="4500" dirty="0">
                <a:solidFill>
                  <a:schemeClr val="tx1"/>
                </a:solidFill>
              </a:rPr>
              <a:t>This layer is used to reduce the input size and is used in conjunction with the </a:t>
            </a:r>
            <a:r>
              <a:rPr lang="en-US" sz="4500" dirty="0" err="1">
                <a:solidFill>
                  <a:schemeClr val="tx1"/>
                </a:solidFill>
              </a:rPr>
              <a:t>convolutional</a:t>
            </a:r>
            <a:r>
              <a:rPr lang="en-US" sz="4500" dirty="0">
                <a:solidFill>
                  <a:schemeClr val="tx1"/>
                </a:solidFill>
              </a:rPr>
              <a:t> layer. </a:t>
            </a:r>
          </a:p>
          <a:p>
            <a:endParaRPr lang="en-US" sz="4500" dirty="0">
              <a:solidFill>
                <a:schemeClr val="tx1"/>
              </a:solidFill>
            </a:endParaRPr>
          </a:p>
          <a:p>
            <a:r>
              <a:rPr lang="en-US" sz="4500" dirty="0">
                <a:solidFill>
                  <a:schemeClr val="tx1"/>
                </a:solidFill>
              </a:rPr>
              <a:t>This uses function such as </a:t>
            </a:r>
            <a:r>
              <a:rPr lang="en-US" sz="4500" dirty="0">
                <a:solidFill>
                  <a:srgbClr val="FF0000"/>
                </a:solidFill>
              </a:rPr>
              <a:t>average</a:t>
            </a:r>
            <a:r>
              <a:rPr lang="en-US" sz="4500" dirty="0">
                <a:solidFill>
                  <a:schemeClr val="tx1"/>
                </a:solidFill>
              </a:rPr>
              <a:t> or </a:t>
            </a:r>
            <a:r>
              <a:rPr lang="en-US" sz="4500" dirty="0">
                <a:solidFill>
                  <a:srgbClr val="FF0000"/>
                </a:solidFill>
              </a:rPr>
              <a:t>maximum</a:t>
            </a:r>
            <a:r>
              <a:rPr lang="en-US" sz="4500" dirty="0">
                <a:solidFill>
                  <a:schemeClr val="tx1"/>
                </a:solidFill>
              </a:rPr>
              <a:t> and is used in a kernel like form to generate a down-sampled input for the next layer</a:t>
            </a:r>
            <a:r>
              <a:rPr lang="en-US" dirty="0">
                <a:solidFill>
                  <a:schemeClr val="tx1"/>
                </a:solidFill>
              </a:rPr>
              <a:t>.  </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56962"/>
          <a:stretch/>
        </p:blipFill>
        <p:spPr>
          <a:xfrm>
            <a:off x="5904998" y="0"/>
            <a:ext cx="3239002" cy="3451906"/>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42813"/>
          <a:stretch/>
        </p:blipFill>
        <p:spPr>
          <a:xfrm>
            <a:off x="3835179" y="3048000"/>
            <a:ext cx="4750332" cy="3810000"/>
          </a:xfrm>
          <a:prstGeom prst="rect">
            <a:avLst/>
          </a:prstGeom>
        </p:spPr>
      </p:pic>
    </p:spTree>
    <p:extLst>
      <p:ext uri="{BB962C8B-B14F-4D97-AF65-F5344CB8AC3E}">
        <p14:creationId xmlns:p14="http://schemas.microsoft.com/office/powerpoint/2010/main" val="18968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4" name="Picture 2"/>
          <p:cNvPicPr>
            <a:picLocks noChangeAspect="1" noChangeArrowheads="1"/>
          </p:cNvPicPr>
          <p:nvPr/>
        </p:nvPicPr>
        <p:blipFill>
          <a:blip r:embed="rId2" cstate="print"/>
          <a:srcRect/>
          <a:stretch>
            <a:fillRect/>
          </a:stretch>
        </p:blipFill>
        <p:spPr bwMode="auto">
          <a:xfrm>
            <a:off x="0" y="0"/>
            <a:ext cx="9144000" cy="4343400"/>
          </a:xfrm>
          <a:prstGeom prst="rect">
            <a:avLst/>
          </a:prstGeom>
          <a:noFill/>
          <a:ln w="9525">
            <a:noFill/>
            <a:miter lim="800000"/>
            <a:headEnd/>
            <a:tailEnd/>
          </a:ln>
        </p:spPr>
      </p:pic>
      <p:sp>
        <p:nvSpPr>
          <p:cNvPr id="3" name="Rectangle 2"/>
          <p:cNvSpPr/>
          <p:nvPr/>
        </p:nvSpPr>
        <p:spPr>
          <a:xfrm>
            <a:off x="0" y="4267200"/>
            <a:ext cx="9144000" cy="2062103"/>
          </a:xfrm>
          <a:prstGeom prst="rect">
            <a:avLst/>
          </a:prstGeom>
        </p:spPr>
        <p:txBody>
          <a:bodyPr wrap="square">
            <a:spAutoFit/>
          </a:bodyPr>
          <a:lstStyle/>
          <a:p>
            <a:pPr>
              <a:buFont typeface="Wingdings" panose="05000000000000000000" pitchFamily="2" charset="2"/>
              <a:buChar char="§"/>
            </a:pPr>
            <a:r>
              <a:rPr lang="en-IN" sz="3200" b="1" dirty="0"/>
              <a:t>A filter of size 2x2 with a </a:t>
            </a:r>
            <a:r>
              <a:rPr lang="en-IN" sz="3200" b="1" dirty="0">
                <a:solidFill>
                  <a:srgbClr val="FF0000"/>
                </a:solidFill>
              </a:rPr>
              <a:t>stride of 2 </a:t>
            </a:r>
            <a:r>
              <a:rPr lang="en-IN" sz="3200" b="1" dirty="0"/>
              <a:t>reduces the spatial size of the input to </a:t>
            </a:r>
            <a:r>
              <a:rPr lang="en-IN" sz="3200" b="1" dirty="0" err="1"/>
              <a:t>half,i.e</a:t>
            </a:r>
            <a:r>
              <a:rPr lang="en-IN" sz="3200" b="1" dirty="0"/>
              <a:t>.  </a:t>
            </a:r>
          </a:p>
          <a:p>
            <a:pPr>
              <a:buFont typeface="Wingdings" panose="05000000000000000000" pitchFamily="2" charset="2"/>
              <a:buChar char="§"/>
            </a:pPr>
            <a:endParaRPr lang="en-IN" sz="3200" b="1" dirty="0"/>
          </a:p>
          <a:p>
            <a:pPr lvl="1">
              <a:buFont typeface="Wingdings" panose="05000000000000000000" pitchFamily="2" charset="2"/>
              <a:buChar char="§"/>
            </a:pPr>
            <a:r>
              <a:rPr lang="en-IN" sz="3200" b="1" dirty="0"/>
              <a:t>[(4-2)/2 ]+1 =2</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530BD1-D597-4637-99E0-6DA7057D6A50}"/>
              </a:ext>
            </a:extLst>
          </p:cNvPr>
          <p:cNvSpPr>
            <a:spLocks noGrp="1"/>
          </p:cNvSpPr>
          <p:nvPr>
            <p:ph idx="4294967295"/>
          </p:nvPr>
        </p:nvSpPr>
        <p:spPr>
          <a:xfrm>
            <a:off x="97155" y="91440"/>
            <a:ext cx="9046845" cy="6766559"/>
          </a:xfrm>
        </p:spPr>
        <p:txBody>
          <a:bodyPr>
            <a:normAutofit/>
          </a:bodyPr>
          <a:lstStyle/>
          <a:p>
            <a:pPr marL="0" indent="0">
              <a:buNone/>
            </a:pPr>
            <a:endParaRPr lang="en-IN" b="1" dirty="0"/>
          </a:p>
          <a:p>
            <a:pPr>
              <a:buFont typeface="Wingdings" panose="05000000000000000000" pitchFamily="2" charset="2"/>
              <a:buChar char="§"/>
            </a:pPr>
            <a:r>
              <a:rPr lang="en-IN" b="1" dirty="0"/>
              <a:t>Note : </a:t>
            </a:r>
            <a:r>
              <a:rPr lang="en-IN" b="1" dirty="0">
                <a:solidFill>
                  <a:srgbClr val="FF0000"/>
                </a:solidFill>
              </a:rPr>
              <a:t>Pooling is always done over the width and height of the input and not the depth. </a:t>
            </a:r>
          </a:p>
          <a:p>
            <a:pPr>
              <a:buFont typeface="Wingdings" panose="05000000000000000000" pitchFamily="2" charset="2"/>
              <a:buChar char="§"/>
            </a:pPr>
            <a:endParaRPr lang="en-IN" dirty="0"/>
          </a:p>
          <a:p>
            <a:pPr>
              <a:buFont typeface="Wingdings" panose="05000000000000000000" pitchFamily="2" charset="2"/>
              <a:buChar char="§"/>
            </a:pPr>
            <a:r>
              <a:rPr lang="en-IN" b="1" dirty="0"/>
              <a:t>In other words  for input volume of height h, width w and depth d, on applying max pooling with a </a:t>
            </a:r>
            <a:r>
              <a:rPr lang="en-IN" b="1" dirty="0">
                <a:solidFill>
                  <a:srgbClr val="FF0000"/>
                </a:solidFill>
              </a:rPr>
              <a:t>filter of size 2x2 and stride of 2</a:t>
            </a:r>
            <a:r>
              <a:rPr lang="en-IN" b="1" dirty="0"/>
              <a:t>, an output volume of size </a:t>
            </a:r>
            <a:r>
              <a:rPr lang="en-IN" b="1" dirty="0">
                <a:solidFill>
                  <a:srgbClr val="FF0000"/>
                </a:solidFill>
              </a:rPr>
              <a:t>(h/2)x(w/2)x d   </a:t>
            </a:r>
            <a:r>
              <a:rPr lang="en-IN" b="1" dirty="0"/>
              <a:t>would result. </a:t>
            </a:r>
          </a:p>
          <a:p>
            <a:pPr>
              <a:buFont typeface="Wingdings" panose="05000000000000000000" pitchFamily="2" charset="2"/>
              <a:buChar char="§"/>
            </a:pPr>
            <a:endParaRPr lang="en-IN" b="1" dirty="0"/>
          </a:p>
          <a:p>
            <a:pPr>
              <a:buFont typeface="Wingdings" panose="05000000000000000000" pitchFamily="2" charset="2"/>
              <a:buChar char="§"/>
            </a:pPr>
            <a:r>
              <a:rPr lang="en-IN" b="1" dirty="0"/>
              <a:t>For each channel we apply the max pooling and then stack together the results of all the channels. </a:t>
            </a:r>
          </a:p>
          <a:p>
            <a:pPr>
              <a:buFont typeface="Wingdings" panose="05000000000000000000" pitchFamily="2" charset="2"/>
              <a:buChar char="§"/>
            </a:pPr>
            <a:endParaRPr lang="en-IN" dirty="0"/>
          </a:p>
          <a:p>
            <a:pPr>
              <a:buFont typeface="Wingdings" panose="05000000000000000000" pitchFamily="2" charset="2"/>
              <a:buChar char="§"/>
            </a:pPr>
            <a:endParaRPr lang="en-IN" b="1" dirty="0">
              <a:solidFill>
                <a:srgbClr val="FF0000"/>
              </a:solidFill>
            </a:endParaRPr>
          </a:p>
        </p:txBody>
      </p:sp>
    </p:spTree>
    <p:extLst>
      <p:ext uri="{BB962C8B-B14F-4D97-AF65-F5344CB8AC3E}">
        <p14:creationId xmlns:p14="http://schemas.microsoft.com/office/powerpoint/2010/main" val="34615939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81" name="Picture 1"/>
          <p:cNvPicPr>
            <a:picLocks noChangeAspect="1" noChangeArrowheads="1"/>
          </p:cNvPicPr>
          <p:nvPr/>
        </p:nvPicPr>
        <p:blipFill>
          <a:blip r:embed="rId2" cstate="print"/>
          <a:srcRect/>
          <a:stretch>
            <a:fillRect/>
          </a:stretch>
        </p:blipFill>
        <p:spPr bwMode="auto">
          <a:xfrm>
            <a:off x="0" y="0"/>
            <a:ext cx="9144000" cy="3657600"/>
          </a:xfrm>
          <a:prstGeom prst="rect">
            <a:avLst/>
          </a:prstGeom>
          <a:noFill/>
          <a:ln w="9525">
            <a:noFill/>
            <a:miter lim="800000"/>
            <a:headEnd/>
            <a:tailEnd/>
          </a:ln>
        </p:spPr>
      </p:pic>
      <p:sp>
        <p:nvSpPr>
          <p:cNvPr id="3" name="Rectangle 2"/>
          <p:cNvSpPr/>
          <p:nvPr/>
        </p:nvSpPr>
        <p:spPr>
          <a:xfrm>
            <a:off x="0" y="4876800"/>
            <a:ext cx="9144000" cy="1938992"/>
          </a:xfrm>
          <a:prstGeom prst="rect">
            <a:avLst/>
          </a:prstGeom>
        </p:spPr>
        <p:txBody>
          <a:bodyPr wrap="square">
            <a:spAutoFit/>
          </a:bodyPr>
          <a:lstStyle/>
          <a:p>
            <a:r>
              <a:rPr lang="en-IN" sz="4000" b="1" dirty="0">
                <a:solidFill>
                  <a:srgbClr val="FF0000"/>
                </a:solidFill>
              </a:rPr>
              <a:t>Number of channels in output will remain the same, the depth of the output will remain same</a:t>
            </a:r>
            <a:r>
              <a:rPr lang="en-IN" b="1" dirty="0">
                <a:solidFill>
                  <a:srgbClr val="FF0000"/>
                </a:solidFill>
              </a:rPr>
              <a:t>.</a:t>
            </a:r>
            <a:endParaRPr 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02" name="Picture 2"/>
          <p:cNvPicPr>
            <a:picLocks noChangeAspect="1" noChangeArrowheads="1"/>
          </p:cNvPicPr>
          <p:nvPr/>
        </p:nvPicPr>
        <p:blipFill>
          <a:blip r:embed="rId2" cstate="print"/>
          <a:srcRect/>
          <a:stretch>
            <a:fillRect/>
          </a:stretch>
        </p:blipFill>
        <p:spPr bwMode="auto">
          <a:xfrm>
            <a:off x="0" y="838200"/>
            <a:ext cx="7239000" cy="1817618"/>
          </a:xfrm>
          <a:prstGeom prst="rect">
            <a:avLst/>
          </a:prstGeom>
          <a:noFill/>
          <a:ln w="9525">
            <a:noFill/>
            <a:miter lim="800000"/>
            <a:headEnd/>
            <a:tailEnd/>
          </a:ln>
        </p:spPr>
      </p:pic>
      <p:sp>
        <p:nvSpPr>
          <p:cNvPr id="3" name="TextBox 2"/>
          <p:cNvSpPr txBox="1"/>
          <p:nvPr/>
        </p:nvSpPr>
        <p:spPr>
          <a:xfrm>
            <a:off x="0" y="0"/>
            <a:ext cx="6400800" cy="923330"/>
          </a:xfrm>
          <a:prstGeom prst="rect">
            <a:avLst/>
          </a:prstGeom>
          <a:noFill/>
        </p:spPr>
        <p:txBody>
          <a:bodyPr wrap="square" rtlCol="0">
            <a:spAutoFit/>
          </a:bodyPr>
          <a:lstStyle/>
          <a:p>
            <a:r>
              <a:rPr lang="en-US" sz="5400" dirty="0">
                <a:solidFill>
                  <a:srgbClr val="FF0000"/>
                </a:solidFill>
              </a:rPr>
              <a:t>POOLING </a:t>
            </a:r>
          </a:p>
        </p:txBody>
      </p:sp>
      <p:pic>
        <p:nvPicPr>
          <p:cNvPr id="1280003" name="Picture 3"/>
          <p:cNvPicPr>
            <a:picLocks noChangeAspect="1" noChangeArrowheads="1"/>
          </p:cNvPicPr>
          <p:nvPr/>
        </p:nvPicPr>
        <p:blipFill>
          <a:blip r:embed="rId3" cstate="print"/>
          <a:srcRect/>
          <a:stretch>
            <a:fillRect/>
          </a:stretch>
        </p:blipFill>
        <p:spPr bwMode="auto">
          <a:xfrm>
            <a:off x="228600" y="2895600"/>
            <a:ext cx="5688211" cy="1600200"/>
          </a:xfrm>
          <a:prstGeom prst="rect">
            <a:avLst/>
          </a:prstGeom>
          <a:noFill/>
          <a:ln w="9525">
            <a:noFill/>
            <a:miter lim="800000"/>
            <a:headEnd/>
            <a:tailEnd/>
          </a:ln>
        </p:spPr>
      </p:pic>
      <p:sp>
        <p:nvSpPr>
          <p:cNvPr id="6" name="TextBox 5"/>
          <p:cNvSpPr txBox="1"/>
          <p:nvPr/>
        </p:nvSpPr>
        <p:spPr>
          <a:xfrm>
            <a:off x="0" y="4800600"/>
            <a:ext cx="9144000" cy="1815882"/>
          </a:xfrm>
          <a:prstGeom prst="rect">
            <a:avLst/>
          </a:prstGeom>
          <a:noFill/>
        </p:spPr>
        <p:txBody>
          <a:bodyPr wrap="square" rtlCol="0">
            <a:spAutoFit/>
          </a:bodyPr>
          <a:lstStyle/>
          <a:p>
            <a:pPr>
              <a:buFont typeface="Wingdings" pitchFamily="2" charset="2"/>
              <a:buChar char="Ø"/>
            </a:pPr>
            <a:r>
              <a:rPr lang="en-US" sz="2800" b="1" dirty="0"/>
              <a:t>Introduces  how many parameters ??</a:t>
            </a:r>
          </a:p>
          <a:p>
            <a:pPr>
              <a:buFont typeface="Wingdings" pitchFamily="2" charset="2"/>
              <a:buChar char="Ø"/>
            </a:pPr>
            <a:r>
              <a:rPr lang="en-US" sz="2800" b="1" dirty="0"/>
              <a:t>Zero parameters since it simply computes a fixed function of the input</a:t>
            </a:r>
          </a:p>
          <a:p>
            <a:pPr>
              <a:buFont typeface="Wingdings" pitchFamily="2" charset="2"/>
              <a:buChar char="Ø"/>
            </a:pPr>
            <a:r>
              <a:rPr lang="en-US" sz="2800" b="1" dirty="0"/>
              <a:t>It is common to use zero padding for Pooling Layers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80002"/>
                                        </p:tgtEl>
                                        <p:attrNameLst>
                                          <p:attrName>style.visibility</p:attrName>
                                        </p:attrNameLst>
                                      </p:cBhvr>
                                      <p:to>
                                        <p:strVal val="visible"/>
                                      </p:to>
                                    </p:set>
                                    <p:anim calcmode="lin" valueType="num">
                                      <p:cBhvr additive="base">
                                        <p:cTn id="13" dur="500" fill="hold"/>
                                        <p:tgtEl>
                                          <p:spTgt spid="1280002"/>
                                        </p:tgtEl>
                                        <p:attrNameLst>
                                          <p:attrName>ppt_x</p:attrName>
                                        </p:attrNameLst>
                                      </p:cBhvr>
                                      <p:tavLst>
                                        <p:tav tm="0">
                                          <p:val>
                                            <p:strVal val="#ppt_x"/>
                                          </p:val>
                                        </p:tav>
                                        <p:tav tm="100000">
                                          <p:val>
                                            <p:strVal val="#ppt_x"/>
                                          </p:val>
                                        </p:tav>
                                      </p:tavLst>
                                    </p:anim>
                                    <p:anim calcmode="lin" valueType="num">
                                      <p:cBhvr additive="base">
                                        <p:cTn id="14" dur="500" fill="hold"/>
                                        <p:tgtEl>
                                          <p:spTgt spid="128000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80003"/>
                                        </p:tgtEl>
                                        <p:attrNameLst>
                                          <p:attrName>style.visibility</p:attrName>
                                        </p:attrNameLst>
                                      </p:cBhvr>
                                      <p:to>
                                        <p:strVal val="visible"/>
                                      </p:to>
                                    </p:set>
                                    <p:anim calcmode="lin" valueType="num">
                                      <p:cBhvr additive="base">
                                        <p:cTn id="19" dur="500" fill="hold"/>
                                        <p:tgtEl>
                                          <p:spTgt spid="1280003"/>
                                        </p:tgtEl>
                                        <p:attrNameLst>
                                          <p:attrName>ppt_x</p:attrName>
                                        </p:attrNameLst>
                                      </p:cBhvr>
                                      <p:tavLst>
                                        <p:tav tm="0">
                                          <p:val>
                                            <p:strVal val="#ppt_x"/>
                                          </p:val>
                                        </p:tav>
                                        <p:tav tm="100000">
                                          <p:val>
                                            <p:strVal val="#ppt_x"/>
                                          </p:val>
                                        </p:tav>
                                      </p:tavLst>
                                    </p:anim>
                                    <p:anim calcmode="lin" valueType="num">
                                      <p:cBhvr additive="base">
                                        <p:cTn id="20" dur="500" fill="hold"/>
                                        <p:tgtEl>
                                          <p:spTgt spid="128000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 calcmode="lin" valueType="num">
                                      <p:cBhvr additive="base">
                                        <p:cTn id="3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 calcmode="lin" valueType="num">
                                      <p:cBhvr additive="base">
                                        <p:cTn id="3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25510-2A24-4A1C-8A81-55AB7059751A}"/>
              </a:ext>
            </a:extLst>
          </p:cNvPr>
          <p:cNvSpPr>
            <a:spLocks noGrp="1"/>
          </p:cNvSpPr>
          <p:nvPr>
            <p:ph type="title"/>
          </p:nvPr>
        </p:nvSpPr>
        <p:spPr>
          <a:xfrm>
            <a:off x="457200" y="-152400"/>
            <a:ext cx="8229600" cy="1143000"/>
          </a:xfrm>
        </p:spPr>
        <p:txBody>
          <a:bodyPr/>
          <a:lstStyle/>
          <a:p>
            <a:r>
              <a:rPr lang="en-IN" dirty="0">
                <a:solidFill>
                  <a:srgbClr val="FF0000"/>
                </a:solidFill>
              </a:rPr>
              <a:t>Advantages of pooling</a:t>
            </a:r>
          </a:p>
        </p:txBody>
      </p:sp>
      <p:sp>
        <p:nvSpPr>
          <p:cNvPr id="3" name="Content Placeholder 2">
            <a:extLst>
              <a:ext uri="{FF2B5EF4-FFF2-40B4-BE49-F238E27FC236}">
                <a16:creationId xmlns:a16="http://schemas.microsoft.com/office/drawing/2014/main" id="{004AEAC7-C2C4-46CB-BC57-00D400B00CE5}"/>
              </a:ext>
            </a:extLst>
          </p:cNvPr>
          <p:cNvSpPr>
            <a:spLocks noGrp="1"/>
          </p:cNvSpPr>
          <p:nvPr>
            <p:ph idx="1"/>
          </p:nvPr>
        </p:nvSpPr>
        <p:spPr>
          <a:xfrm>
            <a:off x="0" y="914400"/>
            <a:ext cx="9144000" cy="5943600"/>
          </a:xfrm>
        </p:spPr>
        <p:txBody>
          <a:bodyPr>
            <a:normAutofit fontScale="92500" lnSpcReduction="20000"/>
          </a:bodyPr>
          <a:lstStyle/>
          <a:p>
            <a:r>
              <a:rPr lang="en-US" sz="3000" b="1" dirty="0"/>
              <a:t>makes the input representations (feature dimension) smaller and more manageable</a:t>
            </a:r>
          </a:p>
          <a:p>
            <a:endParaRPr lang="en-US" sz="3000" b="1" dirty="0"/>
          </a:p>
          <a:p>
            <a:r>
              <a:rPr lang="en-US" sz="3000" b="1" dirty="0"/>
              <a:t>reduces the number of parameters and computations in the network, therefore, </a:t>
            </a:r>
            <a:r>
              <a:rPr lang="en-US" sz="3000" b="1" dirty="0">
                <a:solidFill>
                  <a:srgbClr val="FF0000"/>
                </a:solidFill>
              </a:rPr>
              <a:t>controls </a:t>
            </a:r>
            <a:r>
              <a:rPr lang="en-US" sz="3000" b="1" dirty="0" err="1">
                <a:solidFill>
                  <a:srgbClr val="FF0000"/>
                </a:solidFill>
              </a:rPr>
              <a:t>overfitting</a:t>
            </a:r>
            <a:endParaRPr lang="en-US" sz="3000" b="1" dirty="0">
              <a:solidFill>
                <a:srgbClr val="FF0000"/>
              </a:solidFill>
            </a:endParaRPr>
          </a:p>
          <a:p>
            <a:endParaRPr lang="en-US" sz="3000" b="1" dirty="0"/>
          </a:p>
          <a:p>
            <a:r>
              <a:rPr lang="en-US" sz="3000" b="1" dirty="0"/>
              <a:t>makes the network invariant to small transformations, distortions and translations in the input image (a small distortion in input will not change the output of Pooling – since we take the maximum / average value in a local neighborhood).</a:t>
            </a:r>
          </a:p>
          <a:p>
            <a:endParaRPr lang="en-US" sz="3000" b="1" dirty="0"/>
          </a:p>
          <a:p>
            <a:r>
              <a:rPr lang="en-US" sz="3000" b="1" dirty="0"/>
              <a:t>Helps  arrive at an almost scale invariant representation of our image </a:t>
            </a:r>
          </a:p>
          <a:p>
            <a:endParaRPr lang="en-IN" b="1" dirty="0"/>
          </a:p>
        </p:txBody>
      </p:sp>
    </p:spTree>
    <p:extLst>
      <p:ext uri="{BB962C8B-B14F-4D97-AF65-F5344CB8AC3E}">
        <p14:creationId xmlns:p14="http://schemas.microsoft.com/office/powerpoint/2010/main" val="393475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530BD1-D597-4637-99E0-6DA7057D6A50}"/>
              </a:ext>
            </a:extLst>
          </p:cNvPr>
          <p:cNvSpPr>
            <a:spLocks noGrp="1"/>
          </p:cNvSpPr>
          <p:nvPr>
            <p:ph idx="4294967295"/>
          </p:nvPr>
        </p:nvSpPr>
        <p:spPr>
          <a:xfrm>
            <a:off x="97155" y="91440"/>
            <a:ext cx="9046845" cy="6766559"/>
          </a:xfrm>
        </p:spPr>
        <p:txBody>
          <a:bodyPr>
            <a:normAutofit/>
          </a:bodyPr>
          <a:lstStyle/>
          <a:p>
            <a:r>
              <a:rPr lang="en-IN" dirty="0"/>
              <a:t>In </a:t>
            </a:r>
            <a:r>
              <a:rPr lang="en-IN" b="1" dirty="0"/>
              <a:t>Average Pooling</a:t>
            </a:r>
            <a:r>
              <a:rPr lang="en-IN" dirty="0"/>
              <a:t> perform the average over all the pixel values for a particular portion of the image and take it as the output corresponding to that portion.</a:t>
            </a:r>
          </a:p>
          <a:p>
            <a:pPr>
              <a:buFont typeface="Wingdings" panose="05000000000000000000" pitchFamily="2" charset="2"/>
              <a:buChar char="§"/>
            </a:pPr>
            <a:endParaRPr lang="en-IN" b="1" dirty="0"/>
          </a:p>
          <a:p>
            <a:pPr>
              <a:buFont typeface="Wingdings" panose="05000000000000000000" pitchFamily="2" charset="2"/>
              <a:buChar char="§"/>
            </a:pPr>
            <a:endParaRPr lang="en-IN" b="1" dirty="0"/>
          </a:p>
          <a:p>
            <a:pPr>
              <a:buFont typeface="Wingdings" panose="05000000000000000000" pitchFamily="2" charset="2"/>
              <a:buChar char="§"/>
            </a:pPr>
            <a:endParaRPr lang="en-IN" b="1" dirty="0"/>
          </a:p>
          <a:p>
            <a:pPr>
              <a:buFont typeface="Wingdings" panose="05000000000000000000" pitchFamily="2" charset="2"/>
              <a:buChar char="§"/>
            </a:pPr>
            <a:endParaRPr lang="en-IN" b="1" dirty="0"/>
          </a:p>
          <a:p>
            <a:pPr>
              <a:buFont typeface="Wingdings" panose="05000000000000000000" pitchFamily="2" charset="2"/>
              <a:buChar char="§"/>
            </a:pPr>
            <a:endParaRPr lang="en-IN" b="1" dirty="0"/>
          </a:p>
          <a:p>
            <a:pPr>
              <a:buFont typeface="Wingdings" panose="05000000000000000000" pitchFamily="2" charset="2"/>
              <a:buChar char="§"/>
            </a:pPr>
            <a:endParaRPr lang="en-IN" b="1" dirty="0"/>
          </a:p>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pPr marL="0" indent="0">
              <a:buNone/>
            </a:pPr>
            <a:endParaRPr lang="en-IN" b="1" dirty="0"/>
          </a:p>
          <a:p>
            <a:pPr marL="0" indent="0">
              <a:buNone/>
            </a:pPr>
            <a:endParaRPr lang="en-IN" b="1" dirty="0"/>
          </a:p>
        </p:txBody>
      </p:sp>
      <p:pic>
        <p:nvPicPr>
          <p:cNvPr id="5" name="Picture 4">
            <a:extLst>
              <a:ext uri="{FF2B5EF4-FFF2-40B4-BE49-F238E27FC236}">
                <a16:creationId xmlns:a16="http://schemas.microsoft.com/office/drawing/2014/main" id="{CB0AC68F-429D-4F14-935D-2AA42E87AB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0" y="2278363"/>
            <a:ext cx="4648200" cy="4414559"/>
          </a:xfrm>
          <a:prstGeom prst="rect">
            <a:avLst/>
          </a:prstGeom>
        </p:spPr>
      </p:pic>
    </p:spTree>
    <p:extLst>
      <p:ext uri="{BB962C8B-B14F-4D97-AF65-F5344CB8AC3E}">
        <p14:creationId xmlns:p14="http://schemas.microsoft.com/office/powerpoint/2010/main" val="346159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546" name="Picture 2"/>
          <p:cNvPicPr>
            <a:picLocks noChangeAspect="1" noChangeArrowheads="1"/>
          </p:cNvPicPr>
          <p:nvPr/>
        </p:nvPicPr>
        <p:blipFill>
          <a:blip r:embed="rId2" cstate="print"/>
          <a:srcRect/>
          <a:stretch>
            <a:fillRect/>
          </a:stretch>
        </p:blipFill>
        <p:spPr bwMode="auto">
          <a:xfrm>
            <a:off x="0" y="1295400"/>
            <a:ext cx="9144000" cy="3967162"/>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228600"/>
            <a:ext cx="9144000" cy="4525963"/>
          </a:xfrm>
        </p:spPr>
        <p:txBody>
          <a:bodyPr>
            <a:noAutofit/>
          </a:bodyPr>
          <a:lstStyle/>
          <a:p>
            <a:endParaRPr lang="en-US" b="1" dirty="0"/>
          </a:p>
          <a:p>
            <a:r>
              <a:rPr lang="en-US" b="1" dirty="0"/>
              <a:t> DL differs from conventional machine learning methods by virtue of its ability to learn the optimal representation from the raw data through consecutive </a:t>
            </a:r>
            <a:r>
              <a:rPr lang="en-US" b="1" dirty="0">
                <a:solidFill>
                  <a:srgbClr val="FF0000"/>
                </a:solidFill>
              </a:rPr>
              <a:t>nonlinear transformations, achieving increasingly higher levels of abstraction and complexity.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De-Convolution Layer</a:t>
            </a:r>
          </a:p>
        </p:txBody>
      </p:sp>
      <p:sp>
        <p:nvSpPr>
          <p:cNvPr id="3" name="Content Placeholder 2"/>
          <p:cNvSpPr>
            <a:spLocks noGrp="1"/>
          </p:cNvSpPr>
          <p:nvPr>
            <p:ph idx="1"/>
          </p:nvPr>
        </p:nvSpPr>
        <p:spPr>
          <a:xfrm>
            <a:off x="0" y="1371600"/>
            <a:ext cx="5105400" cy="4038600"/>
          </a:xfrm>
        </p:spPr>
        <p:txBody>
          <a:bodyPr>
            <a:noAutofit/>
          </a:bodyPr>
          <a:lstStyle/>
          <a:p>
            <a:r>
              <a:rPr lang="en-US" sz="2800" dirty="0">
                <a:solidFill>
                  <a:schemeClr val="tx1"/>
                </a:solidFill>
              </a:rPr>
              <a:t>Opposite of Convolution Layer, used for </a:t>
            </a:r>
            <a:r>
              <a:rPr lang="en-US" sz="2800" dirty="0">
                <a:solidFill>
                  <a:srgbClr val="FF0000"/>
                </a:solidFill>
              </a:rPr>
              <a:t>up-sampling</a:t>
            </a:r>
            <a:r>
              <a:rPr lang="en-US" sz="2800" dirty="0">
                <a:solidFill>
                  <a:schemeClr val="tx1"/>
                </a:solidFill>
              </a:rPr>
              <a:t> the input.</a:t>
            </a:r>
          </a:p>
          <a:p>
            <a:r>
              <a:rPr lang="en-US" sz="2800" dirty="0">
                <a:solidFill>
                  <a:schemeClr val="tx1"/>
                </a:solidFill>
              </a:rPr>
              <a:t> </a:t>
            </a:r>
          </a:p>
          <a:p>
            <a:r>
              <a:rPr lang="en-US" sz="2800" dirty="0">
                <a:solidFill>
                  <a:schemeClr val="tx1"/>
                </a:solidFill>
              </a:rPr>
              <a:t>Uses learnable kernel to create an output having higher dimensions as compared to that of the input to this layer. </a:t>
            </a:r>
          </a:p>
          <a:p>
            <a:endParaRPr lang="en-US" sz="2800" dirty="0">
              <a:solidFill>
                <a:schemeClr val="tx1"/>
              </a:solidFill>
            </a:endParaRPr>
          </a:p>
          <a:p>
            <a:r>
              <a:rPr lang="en-US" sz="2800" dirty="0">
                <a:solidFill>
                  <a:schemeClr val="tx1"/>
                </a:solidFill>
              </a:rPr>
              <a:t>Used in generating output image from the representation learned in the convolution layers.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0675" y="1799222"/>
            <a:ext cx="2457450" cy="3676650"/>
          </a:xfrm>
          <a:prstGeom prst="rect">
            <a:avLst/>
          </a:prstGeom>
        </p:spPr>
      </p:pic>
      <p:sp>
        <p:nvSpPr>
          <p:cNvPr id="5" name="TextBox 4"/>
          <p:cNvSpPr txBox="1"/>
          <p:nvPr/>
        </p:nvSpPr>
        <p:spPr>
          <a:xfrm>
            <a:off x="5352549" y="5306596"/>
            <a:ext cx="3176335" cy="276999"/>
          </a:xfrm>
          <a:prstGeom prst="rect">
            <a:avLst/>
          </a:prstGeom>
          <a:noFill/>
        </p:spPr>
        <p:txBody>
          <a:bodyPr wrap="square" rtlCol="0">
            <a:spAutoFit/>
          </a:bodyPr>
          <a:lstStyle/>
          <a:p>
            <a:r>
              <a:rPr lang="en-US" sz="1200" dirty="0"/>
              <a:t>Deconvolution Operation</a:t>
            </a:r>
          </a:p>
        </p:txBody>
      </p:sp>
    </p:spTree>
    <p:extLst>
      <p:ext uri="{BB962C8B-B14F-4D97-AF65-F5344CB8AC3E}">
        <p14:creationId xmlns:p14="http://schemas.microsoft.com/office/powerpoint/2010/main" val="127084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815B454-F279-4B41-BA3D-1731CF9CA6A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059" y="228600"/>
            <a:ext cx="8804288" cy="6629400"/>
          </a:xfrm>
        </p:spPr>
      </p:pic>
    </p:spTree>
    <p:extLst>
      <p:ext uri="{BB962C8B-B14F-4D97-AF65-F5344CB8AC3E}">
        <p14:creationId xmlns:p14="http://schemas.microsoft.com/office/powerpoint/2010/main" val="1770501975"/>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02" name="Picture 2"/>
          <p:cNvPicPr>
            <a:picLocks noChangeAspect="1" noChangeArrowheads="1"/>
          </p:cNvPicPr>
          <p:nvPr/>
        </p:nvPicPr>
        <p:blipFill>
          <a:blip r:embed="rId2" cstate="print"/>
          <a:srcRect/>
          <a:stretch>
            <a:fillRect/>
          </a:stretch>
        </p:blipFill>
        <p:spPr bwMode="auto">
          <a:xfrm>
            <a:off x="0" y="0"/>
            <a:ext cx="8915400" cy="4217844"/>
          </a:xfrm>
          <a:prstGeom prst="rect">
            <a:avLst/>
          </a:prstGeom>
          <a:noFill/>
          <a:ln w="9525">
            <a:noFill/>
            <a:miter lim="800000"/>
            <a:headEnd/>
            <a:tailEnd/>
          </a:ln>
        </p:spPr>
      </p:pic>
      <p:pic>
        <p:nvPicPr>
          <p:cNvPr id="3" name="Picture 2">
            <a:extLst>
              <a:ext uri="{FF2B5EF4-FFF2-40B4-BE49-F238E27FC236}">
                <a16:creationId xmlns:a16="http://schemas.microsoft.com/office/drawing/2014/main" id="{61B58277-AFD7-4208-9D8C-6B436FF76219}"/>
              </a:ext>
            </a:extLst>
          </p:cNvPr>
          <p:cNvPicPr>
            <a:picLocks noChangeAspect="1"/>
          </p:cNvPicPr>
          <p:nvPr/>
        </p:nvPicPr>
        <p:blipFill>
          <a:blip r:embed="rId3" cstate="print">
            <a:lum bright="-33000"/>
            <a:extLst>
              <a:ext uri="{28A0092B-C50C-407E-A947-70E740481C1C}">
                <a14:useLocalDpi xmlns:a14="http://schemas.microsoft.com/office/drawing/2010/main" val="0"/>
              </a:ext>
            </a:extLst>
          </a:blip>
          <a:stretch>
            <a:fillRect/>
          </a:stretch>
        </p:blipFill>
        <p:spPr>
          <a:xfrm>
            <a:off x="1" y="3124200"/>
            <a:ext cx="5440016" cy="2590800"/>
          </a:xfrm>
          <a:prstGeom prst="rect">
            <a:avLst/>
          </a:prstGeom>
        </p:spPr>
      </p:pic>
      <p:sp>
        <p:nvSpPr>
          <p:cNvPr id="4" name="Rectangle 3"/>
          <p:cNvSpPr/>
          <p:nvPr/>
        </p:nvSpPr>
        <p:spPr>
          <a:xfrm>
            <a:off x="0" y="6027003"/>
            <a:ext cx="9144000" cy="830997"/>
          </a:xfrm>
          <a:prstGeom prst="rect">
            <a:avLst/>
          </a:prstGeom>
        </p:spPr>
        <p:txBody>
          <a:bodyPr wrap="square">
            <a:spAutoFit/>
          </a:bodyPr>
          <a:lstStyle/>
          <a:p>
            <a:r>
              <a:rPr lang="en-US" sz="2400" b="1" dirty="0"/>
              <a:t>The term “Fully Connected” implies that every neuron in the previous layer is connected to every neuron on the next layer like normal FFNN.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002"/>
                                        </p:tgtEl>
                                        <p:attrNameLst>
                                          <p:attrName>style.visibility</p:attrName>
                                        </p:attrNameLst>
                                      </p:cBhvr>
                                      <p:to>
                                        <p:strVal val="visible"/>
                                      </p:to>
                                    </p:set>
                                    <p:anim calcmode="lin" valueType="num">
                                      <p:cBhvr additive="base">
                                        <p:cTn id="7" dur="500" fill="hold"/>
                                        <p:tgtEl>
                                          <p:spTgt spid="1024002"/>
                                        </p:tgtEl>
                                        <p:attrNameLst>
                                          <p:attrName>ppt_x</p:attrName>
                                        </p:attrNameLst>
                                      </p:cBhvr>
                                      <p:tavLst>
                                        <p:tav tm="0">
                                          <p:val>
                                            <p:strVal val="#ppt_x"/>
                                          </p:val>
                                        </p:tav>
                                        <p:tav tm="100000">
                                          <p:val>
                                            <p:strVal val="#ppt_x"/>
                                          </p:val>
                                        </p:tav>
                                      </p:tavLst>
                                    </p:anim>
                                    <p:anim calcmode="lin" valueType="num">
                                      <p:cBhvr additive="base">
                                        <p:cTn id="8" dur="500" fill="hold"/>
                                        <p:tgtEl>
                                          <p:spTgt spid="10240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617196"/>
          </a:xfrm>
          <a:prstGeom prst="rect">
            <a:avLst/>
          </a:prstGeom>
        </p:spPr>
        <p:txBody>
          <a:bodyPr wrap="square">
            <a:spAutoFit/>
          </a:bodyPr>
          <a:lstStyle/>
          <a:p>
            <a:pPr fontAlgn="base"/>
            <a:r>
              <a:rPr lang="en-US" b="1" dirty="0"/>
              <a:t> </a:t>
            </a:r>
            <a:r>
              <a:rPr lang="en-US" sz="3200" b="1" dirty="0">
                <a:solidFill>
                  <a:srgbClr val="FF0000"/>
                </a:solidFill>
              </a:rPr>
              <a:t>Fully Connected Layers</a:t>
            </a:r>
          </a:p>
          <a:p>
            <a:pPr fontAlgn="base"/>
            <a:r>
              <a:rPr lang="en-US" sz="2800" b="1" dirty="0"/>
              <a:t>Fully connected layers are used at the end of the network after feature extraction( high level) and consolidation has been performed by the </a:t>
            </a:r>
            <a:r>
              <a:rPr lang="en-US" sz="2800" b="1" dirty="0" err="1"/>
              <a:t>convolutional</a:t>
            </a:r>
            <a:r>
              <a:rPr lang="en-US" sz="2800" b="1" dirty="0"/>
              <a:t> and pooling layers. </a:t>
            </a:r>
          </a:p>
          <a:p>
            <a:pPr fontAlgn="base"/>
            <a:endParaRPr lang="en-US" sz="2800" b="1" dirty="0"/>
          </a:p>
          <a:p>
            <a:pPr fontAlgn="base"/>
            <a:r>
              <a:rPr lang="en-US" sz="2800" b="1" dirty="0"/>
              <a:t>Fully connected layers are the </a:t>
            </a:r>
            <a:r>
              <a:rPr lang="en-US" sz="2800" b="1" dirty="0">
                <a:solidFill>
                  <a:srgbClr val="FF0000"/>
                </a:solidFill>
              </a:rPr>
              <a:t>normal flat feed-forward neural network layer.</a:t>
            </a:r>
          </a:p>
          <a:p>
            <a:pPr fontAlgn="base"/>
            <a:endParaRPr lang="en-US" sz="2800" b="1" dirty="0"/>
          </a:p>
          <a:p>
            <a:pPr fontAlgn="base"/>
            <a:r>
              <a:rPr lang="en-US" sz="2800" b="1" dirty="0"/>
              <a:t>These layers may have a non-linear activation function or a </a:t>
            </a:r>
            <a:r>
              <a:rPr lang="en-US" sz="2800" b="1" dirty="0" err="1">
                <a:solidFill>
                  <a:srgbClr val="FF0000"/>
                </a:solidFill>
              </a:rPr>
              <a:t>softmax</a:t>
            </a:r>
            <a:r>
              <a:rPr lang="en-US" sz="2800" b="1" dirty="0">
                <a:solidFill>
                  <a:srgbClr val="FF0000"/>
                </a:solidFill>
              </a:rPr>
              <a:t> activation </a:t>
            </a:r>
            <a:r>
              <a:rPr lang="en-US" sz="2800" b="1" dirty="0"/>
              <a:t>in order to output probabilities of class predictions.</a:t>
            </a:r>
          </a:p>
          <a:p>
            <a:pPr fontAlgn="base"/>
            <a:endParaRPr lang="en-US" sz="2800" b="1" dirty="0"/>
          </a:p>
          <a:p>
            <a:pPr fontAlgn="base"/>
            <a:endParaRPr lang="en-US" sz="2800" b="1" dirty="0"/>
          </a:p>
          <a:p>
            <a:pPr fontAlgn="base"/>
            <a:r>
              <a:rPr lang="en-US" sz="2800" b="1" dirty="0"/>
              <a:t>They are used to create final non-linear combinations of features and for </a:t>
            </a:r>
            <a:r>
              <a:rPr lang="en-US" sz="2800" b="1" dirty="0">
                <a:solidFill>
                  <a:srgbClr val="FF0000"/>
                </a:solidFill>
              </a:rPr>
              <a:t>making predictions by the network.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 calcmode="lin" valueType="num">
                                      <p:cBhvr additive="base">
                                        <p:cTn id="2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570" name="Picture 2"/>
          <p:cNvPicPr>
            <a:picLocks noChangeAspect="1" noChangeArrowheads="1"/>
          </p:cNvPicPr>
          <p:nvPr/>
        </p:nvPicPr>
        <p:blipFill>
          <a:blip r:embed="rId2" cstate="print"/>
          <a:srcRect/>
          <a:stretch>
            <a:fillRect/>
          </a:stretch>
        </p:blipFill>
        <p:spPr bwMode="auto">
          <a:xfrm>
            <a:off x="0" y="914400"/>
            <a:ext cx="9144000" cy="5943600"/>
          </a:xfrm>
          <a:prstGeom prst="rect">
            <a:avLst/>
          </a:prstGeom>
          <a:noFill/>
          <a:ln w="9525">
            <a:noFill/>
            <a:miter lim="800000"/>
            <a:headEnd/>
            <a:tailEnd/>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Softmax</a:t>
            </a:r>
            <a:endParaRPr lang="zh-TW" altLang="en-US" dirty="0"/>
          </a:p>
        </p:txBody>
      </p:sp>
      <p:sp>
        <p:nvSpPr>
          <p:cNvPr id="3" name="內容版面配置區 2"/>
          <p:cNvSpPr>
            <a:spLocks noGrp="1"/>
          </p:cNvSpPr>
          <p:nvPr>
            <p:ph idx="1"/>
          </p:nvPr>
        </p:nvSpPr>
        <p:spPr/>
        <p:txBody>
          <a:bodyPr/>
          <a:lstStyle/>
          <a:p>
            <a:r>
              <a:rPr lang="en-US" altLang="zh-TW" dirty="0" err="1"/>
              <a:t>Softmax</a:t>
            </a:r>
            <a:r>
              <a:rPr lang="en-US" altLang="zh-TW" dirty="0"/>
              <a:t> layer as the output layer</a:t>
            </a:r>
            <a:endParaRPr lang="zh-TW" altLang="en-US" dirty="0"/>
          </a:p>
        </p:txBody>
      </p:sp>
      <p:sp>
        <p:nvSpPr>
          <p:cNvPr id="4" name="文字方塊 3"/>
          <p:cNvSpPr txBox="1"/>
          <p:nvPr/>
        </p:nvSpPr>
        <p:spPr>
          <a:xfrm>
            <a:off x="487848" y="2591477"/>
            <a:ext cx="2850858" cy="461665"/>
          </a:xfrm>
          <a:prstGeom prst="rect">
            <a:avLst/>
          </a:prstGeom>
          <a:noFill/>
        </p:spPr>
        <p:txBody>
          <a:bodyPr wrap="square" rtlCol="0">
            <a:spAutoFit/>
          </a:bodyPr>
          <a:lstStyle/>
          <a:p>
            <a:pPr algn="ctr"/>
            <a:r>
              <a:rPr lang="en-US" altLang="zh-TW" sz="2400" b="1" i="1" u="sng" dirty="0"/>
              <a:t>Ordinary Layer</a:t>
            </a:r>
            <a:endParaRPr lang="zh-TW" altLang="en-US" sz="2400" b="1" i="1" u="sng" dirty="0"/>
          </a:p>
        </p:txBody>
      </p:sp>
      <p:cxnSp>
        <p:nvCxnSpPr>
          <p:cNvPr id="44" name="直線單箭頭接點 43"/>
          <p:cNvCxnSpPr/>
          <p:nvPr/>
        </p:nvCxnSpPr>
        <p:spPr>
          <a:xfrm flipV="1">
            <a:off x="1913277" y="4407407"/>
            <a:ext cx="121920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1913277" y="5293333"/>
            <a:ext cx="12192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1913277" y="3519428"/>
            <a:ext cx="12192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7" name="Object 12"/>
          <p:cNvGraphicFramePr>
            <a:graphicFrameLocks noChangeAspect="1"/>
          </p:cNvGraphicFramePr>
          <p:nvPr>
            <p:extLst/>
          </p:nvPr>
        </p:nvGraphicFramePr>
        <p:xfrm>
          <a:off x="3232150" y="3219450"/>
          <a:ext cx="1382713" cy="487363"/>
        </p:xfrm>
        <a:graphic>
          <a:graphicData uri="http://schemas.openxmlformats.org/presentationml/2006/ole">
            <mc:AlternateContent xmlns:mc="http://schemas.openxmlformats.org/markup-compatibility/2006">
              <mc:Choice xmlns:v="urn:schemas-microsoft-com:vml" Requires="v">
                <p:oleObj spid="_x0000_s419869" name="方程式" r:id="rId4" imgW="647640" imgH="228600" progId="">
                  <p:embed/>
                </p:oleObj>
              </mc:Choice>
              <mc:Fallback>
                <p:oleObj name="方程式" r:id="rId4" imgW="647640" imgH="2286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2150" y="3219450"/>
                        <a:ext cx="1382713"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12"/>
          <p:cNvGraphicFramePr>
            <a:graphicFrameLocks noChangeAspect="1"/>
          </p:cNvGraphicFramePr>
          <p:nvPr>
            <p:extLst/>
          </p:nvPr>
        </p:nvGraphicFramePr>
        <p:xfrm>
          <a:off x="3216275" y="4156075"/>
          <a:ext cx="1436688" cy="487363"/>
        </p:xfrm>
        <a:graphic>
          <a:graphicData uri="http://schemas.openxmlformats.org/presentationml/2006/ole">
            <mc:AlternateContent xmlns:mc="http://schemas.openxmlformats.org/markup-compatibility/2006">
              <mc:Choice xmlns:v="urn:schemas-microsoft-com:vml" Requires="v">
                <p:oleObj spid="_x0000_s419870" name="方程式" r:id="rId6" imgW="672840" imgH="228600" progId="">
                  <p:embed/>
                </p:oleObj>
              </mc:Choice>
              <mc:Fallback>
                <p:oleObj name="方程式" r:id="rId6" imgW="672840" imgH="228600" progId="">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6275" y="4156075"/>
                        <a:ext cx="1436688"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Object 12"/>
          <p:cNvGraphicFramePr>
            <a:graphicFrameLocks noChangeAspect="1"/>
          </p:cNvGraphicFramePr>
          <p:nvPr>
            <p:extLst/>
          </p:nvPr>
        </p:nvGraphicFramePr>
        <p:xfrm>
          <a:off x="3230563" y="5022850"/>
          <a:ext cx="1409700" cy="514350"/>
        </p:xfrm>
        <a:graphic>
          <a:graphicData uri="http://schemas.openxmlformats.org/presentationml/2006/ole">
            <mc:AlternateContent xmlns:mc="http://schemas.openxmlformats.org/markup-compatibility/2006">
              <mc:Choice xmlns:v="urn:schemas-microsoft-com:vml" Requires="v">
                <p:oleObj spid="_x0000_s419871" name="方程式" r:id="rId8" imgW="660240" imgH="241200" progId="">
                  <p:embed/>
                </p:oleObj>
              </mc:Choice>
              <mc:Fallback>
                <p:oleObj name="方程式" r:id="rId8" imgW="660240" imgH="241200" progId="">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0563" y="5022850"/>
                        <a:ext cx="1409700"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0" name="直線單箭頭接點 49"/>
          <p:cNvCxnSpPr/>
          <p:nvPr/>
        </p:nvCxnSpPr>
        <p:spPr>
          <a:xfrm>
            <a:off x="688760" y="4414080"/>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688760" y="5300006"/>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a:off x="688760" y="3526101"/>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橢圓 52"/>
          <p:cNvSpPr/>
          <p:nvPr/>
        </p:nvSpPr>
        <p:spPr>
          <a:xfrm>
            <a:off x="1322853" y="3228558"/>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54" name="橢圓 53"/>
          <p:cNvSpPr/>
          <p:nvPr/>
        </p:nvSpPr>
        <p:spPr>
          <a:xfrm>
            <a:off x="1322853" y="4116537"/>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55" name="橢圓 54"/>
          <p:cNvSpPr/>
          <p:nvPr/>
        </p:nvSpPr>
        <p:spPr>
          <a:xfrm>
            <a:off x="1322853" y="5002463"/>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aphicFrame>
        <p:nvGraphicFramePr>
          <p:cNvPr id="56" name="Object 12"/>
          <p:cNvGraphicFramePr>
            <a:graphicFrameLocks noChangeAspect="1"/>
          </p:cNvGraphicFramePr>
          <p:nvPr>
            <p:extLst/>
          </p:nvPr>
        </p:nvGraphicFramePr>
        <p:xfrm>
          <a:off x="363538" y="3267075"/>
          <a:ext cx="352425" cy="487363"/>
        </p:xfrm>
        <a:graphic>
          <a:graphicData uri="http://schemas.openxmlformats.org/presentationml/2006/ole">
            <mc:AlternateContent xmlns:mc="http://schemas.openxmlformats.org/markup-compatibility/2006">
              <mc:Choice xmlns:v="urn:schemas-microsoft-com:vml" Requires="v">
                <p:oleObj spid="_x0000_s419872" name="方程式" r:id="rId10" imgW="164880" imgH="228600" progId="">
                  <p:embed/>
                </p:oleObj>
              </mc:Choice>
              <mc:Fallback>
                <p:oleObj name="方程式" r:id="rId10" imgW="164880" imgH="228600" progId="">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3538" y="3267075"/>
                        <a:ext cx="35242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 name="Object 12"/>
          <p:cNvGraphicFramePr>
            <a:graphicFrameLocks noChangeAspect="1"/>
          </p:cNvGraphicFramePr>
          <p:nvPr>
            <p:extLst/>
          </p:nvPr>
        </p:nvGraphicFramePr>
        <p:xfrm>
          <a:off x="328613" y="4154488"/>
          <a:ext cx="352425" cy="487362"/>
        </p:xfrm>
        <a:graphic>
          <a:graphicData uri="http://schemas.openxmlformats.org/presentationml/2006/ole">
            <mc:AlternateContent xmlns:mc="http://schemas.openxmlformats.org/markup-compatibility/2006">
              <mc:Choice xmlns:v="urn:schemas-microsoft-com:vml" Requires="v">
                <p:oleObj spid="_x0000_s419873" name="方程式" r:id="rId12" imgW="164880" imgH="228600" progId="">
                  <p:embed/>
                </p:oleObj>
              </mc:Choice>
              <mc:Fallback>
                <p:oleObj name="方程式" r:id="rId12" imgW="164880" imgH="228600" progId="">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8613" y="4154488"/>
                        <a:ext cx="352425"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 name="Object 12"/>
          <p:cNvGraphicFramePr>
            <a:graphicFrameLocks noChangeAspect="1"/>
          </p:cNvGraphicFramePr>
          <p:nvPr>
            <p:extLst/>
          </p:nvPr>
        </p:nvGraphicFramePr>
        <p:xfrm>
          <a:off x="361950" y="5002213"/>
          <a:ext cx="352425" cy="514350"/>
        </p:xfrm>
        <a:graphic>
          <a:graphicData uri="http://schemas.openxmlformats.org/presentationml/2006/ole">
            <mc:AlternateContent xmlns:mc="http://schemas.openxmlformats.org/markup-compatibility/2006">
              <mc:Choice xmlns:v="urn:schemas-microsoft-com:vml" Requires="v">
                <p:oleObj spid="_x0000_s419874" name="方程式" r:id="rId14" imgW="164880" imgH="241200" progId="">
                  <p:embed/>
                </p:oleObj>
              </mc:Choice>
              <mc:Fallback>
                <p:oleObj name="方程式" r:id="rId14" imgW="164880" imgH="241200" progId="">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1950" y="5002213"/>
                        <a:ext cx="35242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 name="Object 12"/>
          <p:cNvGraphicFramePr>
            <a:graphicFrameLocks noChangeAspect="1"/>
          </p:cNvGraphicFramePr>
          <p:nvPr>
            <p:extLst/>
          </p:nvPr>
        </p:nvGraphicFramePr>
        <p:xfrm>
          <a:off x="1468438" y="3395663"/>
          <a:ext cx="323850" cy="298450"/>
        </p:xfrm>
        <a:graphic>
          <a:graphicData uri="http://schemas.openxmlformats.org/presentationml/2006/ole">
            <mc:AlternateContent xmlns:mc="http://schemas.openxmlformats.org/markup-compatibility/2006">
              <mc:Choice xmlns:v="urn:schemas-microsoft-com:vml" Requires="v">
                <p:oleObj spid="_x0000_s419875" name="方程式" r:id="rId16" imgW="152280" imgH="139680" progId="">
                  <p:embed/>
                </p:oleObj>
              </mc:Choice>
              <mc:Fallback>
                <p:oleObj name="方程式" r:id="rId16" imgW="152280" imgH="139680" progId="">
                  <p:embed/>
                  <p:pic>
                    <p:nvPicPr>
                      <p:cNvPr id="0" name="Picture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68438" y="3395663"/>
                        <a:ext cx="323850"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 name="Object 12"/>
          <p:cNvGraphicFramePr>
            <a:graphicFrameLocks noChangeAspect="1"/>
          </p:cNvGraphicFramePr>
          <p:nvPr>
            <p:extLst/>
          </p:nvPr>
        </p:nvGraphicFramePr>
        <p:xfrm>
          <a:off x="1457325" y="4286250"/>
          <a:ext cx="325438" cy="298450"/>
        </p:xfrm>
        <a:graphic>
          <a:graphicData uri="http://schemas.openxmlformats.org/presentationml/2006/ole">
            <mc:AlternateContent xmlns:mc="http://schemas.openxmlformats.org/markup-compatibility/2006">
              <mc:Choice xmlns:v="urn:schemas-microsoft-com:vml" Requires="v">
                <p:oleObj spid="_x0000_s419876" name="方程式" r:id="rId18" imgW="152280" imgH="139680" progId="">
                  <p:embed/>
                </p:oleObj>
              </mc:Choice>
              <mc:Fallback>
                <p:oleObj name="方程式" r:id="rId18" imgW="152280" imgH="139680" progId="">
                  <p:embed/>
                  <p:pic>
                    <p:nvPicPr>
                      <p:cNvPr id="0" name="Picture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57325" y="4286250"/>
                        <a:ext cx="32543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 name="Object 12"/>
          <p:cNvGraphicFramePr>
            <a:graphicFrameLocks noChangeAspect="1"/>
          </p:cNvGraphicFramePr>
          <p:nvPr>
            <p:extLst/>
          </p:nvPr>
        </p:nvGraphicFramePr>
        <p:xfrm>
          <a:off x="1489075" y="5159375"/>
          <a:ext cx="327025" cy="298450"/>
        </p:xfrm>
        <a:graphic>
          <a:graphicData uri="http://schemas.openxmlformats.org/presentationml/2006/ole">
            <mc:AlternateContent xmlns:mc="http://schemas.openxmlformats.org/markup-compatibility/2006">
              <mc:Choice xmlns:v="urn:schemas-microsoft-com:vml" Requires="v">
                <p:oleObj spid="_x0000_s419877" name="方程式" r:id="rId20" imgW="152280" imgH="139680" progId="">
                  <p:embed/>
                </p:oleObj>
              </mc:Choice>
              <mc:Fallback>
                <p:oleObj name="方程式" r:id="rId20" imgW="152280" imgH="139680" progId="">
                  <p:embed/>
                  <p:pic>
                    <p:nvPicPr>
                      <p:cNvPr id="0" name="Picture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89075" y="5159375"/>
                        <a:ext cx="32702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文字方塊 22"/>
          <p:cNvSpPr txBox="1"/>
          <p:nvPr/>
        </p:nvSpPr>
        <p:spPr>
          <a:xfrm>
            <a:off x="5133419" y="3601399"/>
            <a:ext cx="3381931" cy="830997"/>
          </a:xfrm>
          <a:prstGeom prst="rect">
            <a:avLst/>
          </a:prstGeom>
          <a:noFill/>
        </p:spPr>
        <p:txBody>
          <a:bodyPr wrap="square" rtlCol="0">
            <a:spAutoFit/>
          </a:bodyPr>
          <a:lstStyle/>
          <a:p>
            <a:r>
              <a:rPr lang="en-US" altLang="zh-TW" sz="2400" dirty="0"/>
              <a:t>In general, the output of network can be any value.</a:t>
            </a:r>
            <a:endParaRPr lang="zh-TW" altLang="en-US" sz="2400" dirty="0"/>
          </a:p>
        </p:txBody>
      </p:sp>
      <p:sp>
        <p:nvSpPr>
          <p:cNvPr id="24" name="文字方塊 23"/>
          <p:cNvSpPr txBox="1"/>
          <p:nvPr/>
        </p:nvSpPr>
        <p:spPr>
          <a:xfrm>
            <a:off x="5133419" y="4711623"/>
            <a:ext cx="3728961" cy="461665"/>
          </a:xfrm>
          <a:prstGeom prst="rect">
            <a:avLst/>
          </a:prstGeom>
          <a:noFill/>
        </p:spPr>
        <p:txBody>
          <a:bodyPr wrap="square" rtlCol="0">
            <a:spAutoFit/>
          </a:bodyPr>
          <a:lstStyle/>
          <a:p>
            <a:r>
              <a:rPr lang="en-US" altLang="zh-TW" sz="2400" dirty="0"/>
              <a:t>May not be easy to interpret </a:t>
            </a:r>
            <a:endParaRPr lang="zh-TW" altLang="en-US" sz="2400" dirty="0"/>
          </a:p>
        </p:txBody>
      </p:sp>
    </p:spTree>
    <p:extLst>
      <p:ext uri="{BB962C8B-B14F-4D97-AF65-F5344CB8AC3E}">
        <p14:creationId xmlns:p14="http://schemas.microsoft.com/office/powerpoint/2010/main" val="15249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996848" y="3041686"/>
            <a:ext cx="5556352" cy="35242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p:cNvCxnSpPr/>
          <p:nvPr/>
        </p:nvCxnSpPr>
        <p:spPr>
          <a:xfrm>
            <a:off x="688760" y="4414080"/>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688760" y="5300006"/>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a:off x="688760" y="3526101"/>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err="1"/>
              <a:t>Softmax</a:t>
            </a:r>
            <a:endParaRPr lang="zh-TW" altLang="en-US" dirty="0"/>
          </a:p>
        </p:txBody>
      </p:sp>
      <p:sp>
        <p:nvSpPr>
          <p:cNvPr id="3" name="內容版面配置區 2"/>
          <p:cNvSpPr>
            <a:spLocks noGrp="1"/>
          </p:cNvSpPr>
          <p:nvPr>
            <p:ph idx="1"/>
          </p:nvPr>
        </p:nvSpPr>
        <p:spPr/>
        <p:txBody>
          <a:bodyPr/>
          <a:lstStyle/>
          <a:p>
            <a:r>
              <a:rPr lang="en-US" altLang="zh-TW" dirty="0" err="1"/>
              <a:t>Softmax</a:t>
            </a:r>
            <a:r>
              <a:rPr lang="en-US" altLang="zh-TW" dirty="0"/>
              <a:t> layer as the output layer</a:t>
            </a:r>
            <a:endParaRPr lang="zh-TW" altLang="en-US" dirty="0"/>
          </a:p>
        </p:txBody>
      </p:sp>
      <p:sp>
        <p:nvSpPr>
          <p:cNvPr id="7" name="橢圓 6"/>
          <p:cNvSpPr/>
          <p:nvPr/>
        </p:nvSpPr>
        <p:spPr>
          <a:xfrm>
            <a:off x="1322853" y="3228558"/>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8" name="橢圓 7"/>
          <p:cNvSpPr/>
          <p:nvPr/>
        </p:nvSpPr>
        <p:spPr>
          <a:xfrm>
            <a:off x="1322853" y="4116537"/>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9" name="橢圓 8"/>
          <p:cNvSpPr/>
          <p:nvPr/>
        </p:nvSpPr>
        <p:spPr>
          <a:xfrm>
            <a:off x="1322853" y="5002463"/>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aphicFrame>
        <p:nvGraphicFramePr>
          <p:cNvPr id="14" name="Object 12"/>
          <p:cNvGraphicFramePr>
            <a:graphicFrameLocks noChangeAspect="1"/>
          </p:cNvGraphicFramePr>
          <p:nvPr>
            <p:extLst/>
          </p:nvPr>
        </p:nvGraphicFramePr>
        <p:xfrm>
          <a:off x="363538" y="3267075"/>
          <a:ext cx="352425" cy="487363"/>
        </p:xfrm>
        <a:graphic>
          <a:graphicData uri="http://schemas.openxmlformats.org/presentationml/2006/ole">
            <mc:AlternateContent xmlns:mc="http://schemas.openxmlformats.org/markup-compatibility/2006">
              <mc:Choice xmlns:v="urn:schemas-microsoft-com:vml" Requires="v">
                <p:oleObj spid="_x0000_s420917" name="方程式" r:id="rId4" imgW="164880" imgH="228600" progId="">
                  <p:embed/>
                </p:oleObj>
              </mc:Choice>
              <mc:Fallback>
                <p:oleObj name="方程式" r:id="rId4" imgW="164880" imgH="2286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38" y="3267075"/>
                        <a:ext cx="35242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p:cNvGraphicFramePr>
            <a:graphicFrameLocks noChangeAspect="1"/>
          </p:cNvGraphicFramePr>
          <p:nvPr>
            <p:extLst/>
          </p:nvPr>
        </p:nvGraphicFramePr>
        <p:xfrm>
          <a:off x="328613" y="4154488"/>
          <a:ext cx="352425" cy="487362"/>
        </p:xfrm>
        <a:graphic>
          <a:graphicData uri="http://schemas.openxmlformats.org/presentationml/2006/ole">
            <mc:AlternateContent xmlns:mc="http://schemas.openxmlformats.org/markup-compatibility/2006">
              <mc:Choice xmlns:v="urn:schemas-microsoft-com:vml" Requires="v">
                <p:oleObj spid="_x0000_s420918" name="方程式" r:id="rId6" imgW="164880" imgH="228600" progId="">
                  <p:embed/>
                </p:oleObj>
              </mc:Choice>
              <mc:Fallback>
                <p:oleObj name="方程式" r:id="rId6" imgW="164880" imgH="228600" progId="">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613" y="4154488"/>
                        <a:ext cx="352425"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p:cNvGraphicFramePr>
            <a:graphicFrameLocks noChangeAspect="1"/>
          </p:cNvGraphicFramePr>
          <p:nvPr>
            <p:extLst/>
          </p:nvPr>
        </p:nvGraphicFramePr>
        <p:xfrm>
          <a:off x="361950" y="5002213"/>
          <a:ext cx="352425" cy="514350"/>
        </p:xfrm>
        <a:graphic>
          <a:graphicData uri="http://schemas.openxmlformats.org/presentationml/2006/ole">
            <mc:AlternateContent xmlns:mc="http://schemas.openxmlformats.org/markup-compatibility/2006">
              <mc:Choice xmlns:v="urn:schemas-microsoft-com:vml" Requires="v">
                <p:oleObj spid="_x0000_s420919" name="方程式" r:id="rId8" imgW="164880" imgH="241200" progId="">
                  <p:embed/>
                </p:oleObj>
              </mc:Choice>
              <mc:Fallback>
                <p:oleObj name="方程式" r:id="rId8" imgW="164880" imgH="241200" progId="">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1950" y="5002213"/>
                        <a:ext cx="35242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文字方塊 3"/>
          <p:cNvSpPr txBox="1"/>
          <p:nvPr/>
        </p:nvSpPr>
        <p:spPr>
          <a:xfrm>
            <a:off x="2084351" y="2455419"/>
            <a:ext cx="3614559" cy="461665"/>
          </a:xfrm>
          <a:prstGeom prst="rect">
            <a:avLst/>
          </a:prstGeom>
          <a:noFill/>
        </p:spPr>
        <p:txBody>
          <a:bodyPr wrap="square" rtlCol="0">
            <a:spAutoFit/>
          </a:bodyPr>
          <a:lstStyle/>
          <a:p>
            <a:pPr algn="ctr"/>
            <a:r>
              <a:rPr lang="en-US" altLang="zh-TW" sz="2400" b="1" i="1" u="sng" dirty="0" err="1"/>
              <a:t>Softmax</a:t>
            </a:r>
            <a:r>
              <a:rPr lang="en-US" altLang="zh-TW" sz="2400" b="1" i="1" u="sng" dirty="0"/>
              <a:t> Layer</a:t>
            </a:r>
            <a:endParaRPr lang="zh-TW" altLang="en-US" sz="2400" b="1" i="1" u="sng" dirty="0"/>
          </a:p>
        </p:txBody>
      </p:sp>
      <p:graphicFrame>
        <p:nvGraphicFramePr>
          <p:cNvPr id="41" name="Object 12"/>
          <p:cNvGraphicFramePr>
            <a:graphicFrameLocks noChangeAspect="1"/>
          </p:cNvGraphicFramePr>
          <p:nvPr>
            <p:extLst/>
          </p:nvPr>
        </p:nvGraphicFramePr>
        <p:xfrm>
          <a:off x="1507910" y="3395699"/>
          <a:ext cx="242888" cy="298450"/>
        </p:xfrm>
        <a:graphic>
          <a:graphicData uri="http://schemas.openxmlformats.org/presentationml/2006/ole">
            <mc:AlternateContent xmlns:mc="http://schemas.openxmlformats.org/markup-compatibility/2006">
              <mc:Choice xmlns:v="urn:schemas-microsoft-com:vml" Requires="v">
                <p:oleObj spid="_x0000_s420920" name="方程式" r:id="rId10" imgW="114120" imgH="139680" progId="">
                  <p:embed/>
                </p:oleObj>
              </mc:Choice>
              <mc:Fallback>
                <p:oleObj name="方程式" r:id="rId10" imgW="114120" imgH="139680" progId="">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07910" y="3395699"/>
                        <a:ext cx="24288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Object 12"/>
          <p:cNvGraphicFramePr>
            <a:graphicFrameLocks noChangeAspect="1"/>
          </p:cNvGraphicFramePr>
          <p:nvPr>
            <p:extLst/>
          </p:nvPr>
        </p:nvGraphicFramePr>
        <p:xfrm>
          <a:off x="1498385" y="4286286"/>
          <a:ext cx="244475" cy="298450"/>
        </p:xfrm>
        <a:graphic>
          <a:graphicData uri="http://schemas.openxmlformats.org/presentationml/2006/ole">
            <mc:AlternateContent xmlns:mc="http://schemas.openxmlformats.org/markup-compatibility/2006">
              <mc:Choice xmlns:v="urn:schemas-microsoft-com:vml" Requires="v">
                <p:oleObj spid="_x0000_s420921" name="方程式" r:id="rId12" imgW="114120" imgH="139680" progId="">
                  <p:embed/>
                </p:oleObj>
              </mc:Choice>
              <mc:Fallback>
                <p:oleObj name="方程式" r:id="rId12" imgW="114120" imgH="139680" progId="">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98385" y="4286286"/>
                        <a:ext cx="24447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Object 12"/>
          <p:cNvGraphicFramePr>
            <a:graphicFrameLocks noChangeAspect="1"/>
          </p:cNvGraphicFramePr>
          <p:nvPr>
            <p:extLst/>
          </p:nvPr>
        </p:nvGraphicFramePr>
        <p:xfrm>
          <a:off x="1530135" y="5159411"/>
          <a:ext cx="244475" cy="298450"/>
        </p:xfrm>
        <a:graphic>
          <a:graphicData uri="http://schemas.openxmlformats.org/presentationml/2006/ole">
            <mc:AlternateContent xmlns:mc="http://schemas.openxmlformats.org/markup-compatibility/2006">
              <mc:Choice xmlns:v="urn:schemas-microsoft-com:vml" Requires="v">
                <p:oleObj spid="_x0000_s420922" name="方程式" r:id="rId14" imgW="114120" imgH="139680" progId="">
                  <p:embed/>
                </p:oleObj>
              </mc:Choice>
              <mc:Fallback>
                <p:oleObj name="方程式" r:id="rId14" imgW="114120" imgH="139680" progId="">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30135" y="5159411"/>
                        <a:ext cx="24447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4" name="直線單箭頭接點 43"/>
          <p:cNvCxnSpPr/>
          <p:nvPr/>
        </p:nvCxnSpPr>
        <p:spPr>
          <a:xfrm flipV="1">
            <a:off x="1917939" y="4414082"/>
            <a:ext cx="1182913"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1917939" y="5300006"/>
            <a:ext cx="173536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1917939" y="3526101"/>
            <a:ext cx="50437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Object 12"/>
          <p:cNvGraphicFramePr>
            <a:graphicFrameLocks noChangeAspect="1"/>
          </p:cNvGraphicFramePr>
          <p:nvPr>
            <p:extLst/>
          </p:nvPr>
        </p:nvGraphicFramePr>
        <p:xfrm>
          <a:off x="2487613" y="3186113"/>
          <a:ext cx="433387" cy="487362"/>
        </p:xfrm>
        <a:graphic>
          <a:graphicData uri="http://schemas.openxmlformats.org/presentationml/2006/ole">
            <mc:AlternateContent xmlns:mc="http://schemas.openxmlformats.org/markup-compatibility/2006">
              <mc:Choice xmlns:v="urn:schemas-microsoft-com:vml" Requires="v">
                <p:oleObj spid="_x0000_s420923" name="方程式" r:id="rId16" imgW="203040" imgH="228600" progId="">
                  <p:embed/>
                </p:oleObj>
              </mc:Choice>
              <mc:Fallback>
                <p:oleObj name="方程式" r:id="rId16" imgW="203040" imgH="228600" progId="">
                  <p:embed/>
                  <p:pic>
                    <p:nvPicPr>
                      <p:cNvPr id="0" name="Picture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487613" y="3186113"/>
                        <a:ext cx="433387"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12"/>
          <p:cNvGraphicFramePr>
            <a:graphicFrameLocks noChangeAspect="1"/>
          </p:cNvGraphicFramePr>
          <p:nvPr>
            <p:extLst/>
          </p:nvPr>
        </p:nvGraphicFramePr>
        <p:xfrm>
          <a:off x="3205163" y="4127500"/>
          <a:ext cx="433387" cy="487363"/>
        </p:xfrm>
        <a:graphic>
          <a:graphicData uri="http://schemas.openxmlformats.org/presentationml/2006/ole">
            <mc:AlternateContent xmlns:mc="http://schemas.openxmlformats.org/markup-compatibility/2006">
              <mc:Choice xmlns:v="urn:schemas-microsoft-com:vml" Requires="v">
                <p:oleObj spid="_x0000_s420924" name="方程式" r:id="rId18" imgW="203040" imgH="228600" progId="">
                  <p:embed/>
                </p:oleObj>
              </mc:Choice>
              <mc:Fallback>
                <p:oleObj name="方程式" r:id="rId18" imgW="203040" imgH="228600" progId="">
                  <p:embed/>
                  <p:pic>
                    <p:nvPicPr>
                      <p:cNvPr id="0" name="Picture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05163" y="4127500"/>
                        <a:ext cx="433387"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12"/>
          <p:cNvGraphicFramePr>
            <a:graphicFrameLocks noChangeAspect="1"/>
          </p:cNvGraphicFramePr>
          <p:nvPr>
            <p:extLst/>
          </p:nvPr>
        </p:nvGraphicFramePr>
        <p:xfrm>
          <a:off x="3748088" y="5011738"/>
          <a:ext cx="433387" cy="487362"/>
        </p:xfrm>
        <a:graphic>
          <a:graphicData uri="http://schemas.openxmlformats.org/presentationml/2006/ole">
            <mc:AlternateContent xmlns:mc="http://schemas.openxmlformats.org/markup-compatibility/2006">
              <mc:Choice xmlns:v="urn:schemas-microsoft-com:vml" Requires="v">
                <p:oleObj spid="_x0000_s420925" name="方程式" r:id="rId20" imgW="203040" imgH="228600" progId="">
                  <p:embed/>
                </p:oleObj>
              </mc:Choice>
              <mc:Fallback>
                <p:oleObj name="方程式" r:id="rId20" imgW="203040" imgH="228600" progId="">
                  <p:embed/>
                  <p:pic>
                    <p:nvPicPr>
                      <p:cNvPr id="0" name="Picture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48088" y="5011738"/>
                        <a:ext cx="433387"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群組 26"/>
          <p:cNvGrpSpPr/>
          <p:nvPr/>
        </p:nvGrpSpPr>
        <p:grpSpPr>
          <a:xfrm>
            <a:off x="3055803" y="5833131"/>
            <a:ext cx="520319" cy="520319"/>
            <a:chOff x="3342651" y="3507082"/>
            <a:chExt cx="520319" cy="520319"/>
          </a:xfrm>
        </p:grpSpPr>
        <p:sp>
          <p:nvSpPr>
            <p:cNvPr id="28" name="矩形 27"/>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9"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420926" name="方程式" r:id="rId22" imgW="139680" imgH="139680" progId="">
                    <p:embed/>
                  </p:oleObj>
                </mc:Choice>
                <mc:Fallback>
                  <p:oleObj name="方程式" r:id="rId22" imgW="139680" imgH="139680" progId="">
                    <p:embed/>
                    <p:pic>
                      <p:nvPicPr>
                        <p:cNvPr id="0" name="Picture 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435128" y="3545009"/>
                          <a:ext cx="385763"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5" name="Object 12"/>
          <p:cNvGraphicFramePr>
            <a:graphicFrameLocks noChangeAspect="1"/>
          </p:cNvGraphicFramePr>
          <p:nvPr>
            <p:extLst/>
          </p:nvPr>
        </p:nvGraphicFramePr>
        <p:xfrm>
          <a:off x="6986588" y="3065463"/>
          <a:ext cx="2032000" cy="947737"/>
        </p:xfrm>
        <a:graphic>
          <a:graphicData uri="http://schemas.openxmlformats.org/presentationml/2006/ole">
            <mc:AlternateContent xmlns:mc="http://schemas.openxmlformats.org/markup-compatibility/2006">
              <mc:Choice xmlns:v="urn:schemas-microsoft-com:vml" Requires="v">
                <p:oleObj spid="_x0000_s420927" name="方程式" r:id="rId24" imgW="952200" imgH="444240" progId="">
                  <p:embed/>
                </p:oleObj>
              </mc:Choice>
              <mc:Fallback>
                <p:oleObj name="方程式" r:id="rId24" imgW="952200" imgH="444240" progId="">
                  <p:embed/>
                  <p:pic>
                    <p:nvPicPr>
                      <p:cNvPr id="0" name="Picture 1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986588" y="3065463"/>
                        <a:ext cx="2032000" cy="947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Object 12"/>
          <p:cNvGraphicFramePr>
            <a:graphicFrameLocks noChangeAspect="1"/>
          </p:cNvGraphicFramePr>
          <p:nvPr>
            <p:extLst/>
          </p:nvPr>
        </p:nvGraphicFramePr>
        <p:xfrm>
          <a:off x="3636963" y="5624513"/>
          <a:ext cx="868362" cy="949325"/>
        </p:xfrm>
        <a:graphic>
          <a:graphicData uri="http://schemas.openxmlformats.org/presentationml/2006/ole">
            <mc:AlternateContent xmlns:mc="http://schemas.openxmlformats.org/markup-compatibility/2006">
              <mc:Choice xmlns:v="urn:schemas-microsoft-com:vml" Requires="v">
                <p:oleObj spid="_x0000_s420928" name="方程式" r:id="rId26" imgW="406080" imgH="444240" progId="">
                  <p:embed/>
                </p:oleObj>
              </mc:Choice>
              <mc:Fallback>
                <p:oleObj name="方程式" r:id="rId26" imgW="406080" imgH="444240" progId="">
                  <p:embed/>
                  <p:pic>
                    <p:nvPicPr>
                      <p:cNvPr id="0" name="Picture 1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636963" y="5624513"/>
                        <a:ext cx="868362"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群組 39"/>
          <p:cNvGrpSpPr/>
          <p:nvPr/>
        </p:nvGrpSpPr>
        <p:grpSpPr>
          <a:xfrm>
            <a:off x="4604781" y="3290494"/>
            <a:ext cx="520319" cy="520319"/>
            <a:chOff x="3342651" y="3507082"/>
            <a:chExt cx="520319" cy="520319"/>
          </a:xfrm>
        </p:grpSpPr>
        <p:sp>
          <p:nvSpPr>
            <p:cNvPr id="50" name="矩形 49"/>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extLst/>
            </p:nvPr>
          </p:nvGraphicFramePr>
          <p:xfrm>
            <a:off x="3452214" y="3562455"/>
            <a:ext cx="350837" cy="352425"/>
          </p:xfrm>
          <a:graphic>
            <a:graphicData uri="http://schemas.openxmlformats.org/presentationml/2006/ole">
              <mc:AlternateContent xmlns:mc="http://schemas.openxmlformats.org/markup-compatibility/2006">
                <mc:Choice xmlns:v="urn:schemas-microsoft-com:vml" Requires="v">
                  <p:oleObj spid="_x0000_s420929" name="方程式" r:id="rId28" imgW="126720" imgH="126720" progId="">
                    <p:embed/>
                  </p:oleObj>
                </mc:Choice>
                <mc:Fallback>
                  <p:oleObj name="方程式" r:id="rId28" imgW="126720" imgH="126720" progId="">
                    <p:embed/>
                    <p:pic>
                      <p:nvPicPr>
                        <p:cNvPr id="0" name="Picture 1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452214" y="3562455"/>
                          <a:ext cx="350837"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0" name="群組 51"/>
          <p:cNvGrpSpPr/>
          <p:nvPr/>
        </p:nvGrpSpPr>
        <p:grpSpPr>
          <a:xfrm>
            <a:off x="5253394" y="4193274"/>
            <a:ext cx="520319" cy="520319"/>
            <a:chOff x="3342651" y="3507082"/>
            <a:chExt cx="520319" cy="520319"/>
          </a:xfrm>
        </p:grpSpPr>
        <p:sp>
          <p:nvSpPr>
            <p:cNvPr id="53" name="矩形 52"/>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4" name="Object 12"/>
            <p:cNvGraphicFramePr>
              <a:graphicFrameLocks noChangeAspect="1"/>
            </p:cNvGraphicFramePr>
            <p:nvPr>
              <p:extLst/>
            </p:nvPr>
          </p:nvGraphicFramePr>
          <p:xfrm>
            <a:off x="3452978" y="3563248"/>
            <a:ext cx="349250" cy="352425"/>
          </p:xfrm>
          <a:graphic>
            <a:graphicData uri="http://schemas.openxmlformats.org/presentationml/2006/ole">
              <mc:AlternateContent xmlns:mc="http://schemas.openxmlformats.org/markup-compatibility/2006">
                <mc:Choice xmlns:v="urn:schemas-microsoft-com:vml" Requires="v">
                  <p:oleObj spid="_x0000_s420930" name="方程式" r:id="rId30" imgW="126720" imgH="126720" progId="">
                    <p:embed/>
                  </p:oleObj>
                </mc:Choice>
                <mc:Fallback>
                  <p:oleObj name="方程式" r:id="rId30" imgW="126720" imgH="126720" progId="">
                    <p:embed/>
                    <p:pic>
                      <p:nvPicPr>
                        <p:cNvPr id="0" name="Picture 15"/>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452978" y="3563248"/>
                          <a:ext cx="34925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7" name="群組 54"/>
          <p:cNvGrpSpPr/>
          <p:nvPr/>
        </p:nvGrpSpPr>
        <p:grpSpPr>
          <a:xfrm>
            <a:off x="5909505" y="5095715"/>
            <a:ext cx="520319" cy="520319"/>
            <a:chOff x="3342651" y="3507082"/>
            <a:chExt cx="520319" cy="520319"/>
          </a:xfrm>
        </p:grpSpPr>
        <p:sp>
          <p:nvSpPr>
            <p:cNvPr id="56" name="矩形 55"/>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7" name="Object 12"/>
            <p:cNvGraphicFramePr>
              <a:graphicFrameLocks noChangeAspect="1"/>
            </p:cNvGraphicFramePr>
            <p:nvPr>
              <p:extLst/>
            </p:nvPr>
          </p:nvGraphicFramePr>
          <p:xfrm>
            <a:off x="3452002" y="3562263"/>
            <a:ext cx="350837" cy="352425"/>
          </p:xfrm>
          <a:graphic>
            <a:graphicData uri="http://schemas.openxmlformats.org/presentationml/2006/ole">
              <mc:AlternateContent xmlns:mc="http://schemas.openxmlformats.org/markup-compatibility/2006">
                <mc:Choice xmlns:v="urn:schemas-microsoft-com:vml" Requires="v">
                  <p:oleObj spid="_x0000_s420931" name="方程式" r:id="rId32" imgW="126720" imgH="126720" progId="">
                    <p:embed/>
                  </p:oleObj>
                </mc:Choice>
                <mc:Fallback>
                  <p:oleObj name="方程式" r:id="rId32" imgW="126720" imgH="126720" progId="">
                    <p:embed/>
                    <p:pic>
                      <p:nvPicPr>
                        <p:cNvPr id="0" name="Picture 16"/>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452002" y="3562263"/>
                          <a:ext cx="350837"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58" name="直線單箭頭接點 57"/>
          <p:cNvCxnSpPr/>
          <p:nvPr/>
        </p:nvCxnSpPr>
        <p:spPr>
          <a:xfrm>
            <a:off x="2103903" y="3545151"/>
            <a:ext cx="0" cy="2548140"/>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2103903" y="6074241"/>
            <a:ext cx="91167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2422310" y="4435511"/>
            <a:ext cx="0" cy="1666105"/>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2705558" y="5300006"/>
            <a:ext cx="0" cy="777875"/>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a:off x="2999138" y="3519094"/>
            <a:ext cx="16056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p:nvPr/>
        </p:nvCxnSpPr>
        <p:spPr>
          <a:xfrm>
            <a:off x="3653302" y="4435511"/>
            <a:ext cx="16000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135520" y="3525874"/>
            <a:ext cx="17558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a:off x="5815740" y="4435511"/>
            <a:ext cx="107566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6410690" y="5288177"/>
            <a:ext cx="48071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4889762" y="3825244"/>
            <a:ext cx="0" cy="2239489"/>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5513553" y="4687345"/>
            <a:ext cx="0" cy="1414271"/>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6156090" y="5575575"/>
            <a:ext cx="0" cy="526041"/>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p:nvPr/>
        </p:nvCxnSpPr>
        <p:spPr>
          <a:xfrm>
            <a:off x="4464197" y="6074241"/>
            <a:ext cx="1710943" cy="0"/>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endCxn id="56" idx="1"/>
          </p:cNvCxnSpPr>
          <p:nvPr/>
        </p:nvCxnSpPr>
        <p:spPr>
          <a:xfrm>
            <a:off x="4158584" y="5336674"/>
            <a:ext cx="1750921" cy="1920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683976" y="3083152"/>
            <a:ext cx="493752" cy="461665"/>
          </a:xfrm>
          <a:prstGeom prst="rect">
            <a:avLst/>
          </a:prstGeom>
        </p:spPr>
        <p:txBody>
          <a:bodyPr wrap="square">
            <a:spAutoFit/>
          </a:bodyPr>
          <a:lstStyle/>
          <a:p>
            <a:r>
              <a:rPr lang="en-US" altLang="zh-TW" sz="2400" b="1" dirty="0">
                <a:solidFill>
                  <a:srgbClr val="FF0000"/>
                </a:solidFill>
              </a:rPr>
              <a:t>3</a:t>
            </a:r>
            <a:endParaRPr lang="zh-TW" altLang="en-US" sz="2400" b="1" dirty="0">
              <a:solidFill>
                <a:srgbClr val="FF0000"/>
              </a:solidFill>
            </a:endParaRPr>
          </a:p>
        </p:txBody>
      </p:sp>
      <p:sp>
        <p:nvSpPr>
          <p:cNvPr id="104" name="矩形 103"/>
          <p:cNvSpPr/>
          <p:nvPr/>
        </p:nvSpPr>
        <p:spPr>
          <a:xfrm>
            <a:off x="683703" y="4873349"/>
            <a:ext cx="461193" cy="461665"/>
          </a:xfrm>
          <a:prstGeom prst="rect">
            <a:avLst/>
          </a:prstGeom>
        </p:spPr>
        <p:txBody>
          <a:bodyPr wrap="square">
            <a:spAutoFit/>
          </a:bodyPr>
          <a:lstStyle/>
          <a:p>
            <a:r>
              <a:rPr lang="en-US" altLang="zh-TW" sz="2400" b="1" dirty="0">
                <a:solidFill>
                  <a:srgbClr val="FF0000"/>
                </a:solidFill>
              </a:rPr>
              <a:t>-3</a:t>
            </a:r>
            <a:endParaRPr lang="zh-TW" altLang="en-US" sz="2400" b="1" dirty="0">
              <a:solidFill>
                <a:srgbClr val="FF0000"/>
              </a:solidFill>
            </a:endParaRPr>
          </a:p>
        </p:txBody>
      </p:sp>
      <p:sp>
        <p:nvSpPr>
          <p:cNvPr id="105" name="矩形 104"/>
          <p:cNvSpPr/>
          <p:nvPr/>
        </p:nvSpPr>
        <p:spPr>
          <a:xfrm>
            <a:off x="667417" y="3999478"/>
            <a:ext cx="528324" cy="461665"/>
          </a:xfrm>
          <a:prstGeom prst="rect">
            <a:avLst/>
          </a:prstGeom>
        </p:spPr>
        <p:txBody>
          <a:bodyPr wrap="square">
            <a:spAutoFit/>
          </a:bodyPr>
          <a:lstStyle/>
          <a:p>
            <a:r>
              <a:rPr lang="en-US" altLang="zh-TW" sz="2400" b="1" dirty="0">
                <a:solidFill>
                  <a:srgbClr val="FF0000"/>
                </a:solidFill>
              </a:rPr>
              <a:t>1</a:t>
            </a:r>
            <a:endParaRPr lang="zh-TW" altLang="en-US" sz="2400" b="1" dirty="0">
              <a:solidFill>
                <a:srgbClr val="FF0000"/>
              </a:solidFill>
            </a:endParaRPr>
          </a:p>
        </p:txBody>
      </p:sp>
      <p:sp>
        <p:nvSpPr>
          <p:cNvPr id="106" name="矩形 105"/>
          <p:cNvSpPr/>
          <p:nvPr/>
        </p:nvSpPr>
        <p:spPr>
          <a:xfrm>
            <a:off x="3561227" y="4030727"/>
            <a:ext cx="665082" cy="461665"/>
          </a:xfrm>
          <a:prstGeom prst="rect">
            <a:avLst/>
          </a:prstGeom>
        </p:spPr>
        <p:txBody>
          <a:bodyPr wrap="square">
            <a:spAutoFit/>
          </a:bodyPr>
          <a:lstStyle/>
          <a:p>
            <a:r>
              <a:rPr lang="en-US" altLang="zh-TW" sz="2400" b="1" dirty="0">
                <a:solidFill>
                  <a:srgbClr val="FF0000"/>
                </a:solidFill>
                <a:latin typeface="+mj-lt"/>
              </a:rPr>
              <a:t>2.7</a:t>
            </a:r>
            <a:endParaRPr lang="zh-TW" altLang="en-US" sz="2400" b="1" dirty="0">
              <a:solidFill>
                <a:srgbClr val="FF0000"/>
              </a:solidFill>
              <a:latin typeface="+mj-lt"/>
            </a:endParaRPr>
          </a:p>
        </p:txBody>
      </p:sp>
      <p:sp>
        <p:nvSpPr>
          <p:cNvPr id="107" name="矩形 106"/>
          <p:cNvSpPr/>
          <p:nvPr/>
        </p:nvSpPr>
        <p:spPr>
          <a:xfrm>
            <a:off x="2964737" y="3091372"/>
            <a:ext cx="492443" cy="461665"/>
          </a:xfrm>
          <a:prstGeom prst="rect">
            <a:avLst/>
          </a:prstGeom>
        </p:spPr>
        <p:txBody>
          <a:bodyPr wrap="none">
            <a:spAutoFit/>
          </a:bodyPr>
          <a:lstStyle/>
          <a:p>
            <a:r>
              <a:rPr lang="en-US" altLang="zh-TW" sz="2400" b="1" dirty="0">
                <a:solidFill>
                  <a:srgbClr val="FF0000"/>
                </a:solidFill>
                <a:latin typeface="+mj-lt"/>
              </a:rPr>
              <a:t>20</a:t>
            </a:r>
            <a:endParaRPr lang="zh-TW" altLang="en-US" sz="2400" b="1" dirty="0">
              <a:solidFill>
                <a:srgbClr val="FF0000"/>
              </a:solidFill>
              <a:latin typeface="+mj-lt"/>
            </a:endParaRPr>
          </a:p>
        </p:txBody>
      </p:sp>
      <p:sp>
        <p:nvSpPr>
          <p:cNvPr id="108" name="矩形 107"/>
          <p:cNvSpPr/>
          <p:nvPr/>
        </p:nvSpPr>
        <p:spPr>
          <a:xfrm>
            <a:off x="4104192" y="4844655"/>
            <a:ext cx="1036480" cy="461665"/>
          </a:xfrm>
          <a:prstGeom prst="rect">
            <a:avLst/>
          </a:prstGeom>
        </p:spPr>
        <p:txBody>
          <a:bodyPr wrap="square">
            <a:spAutoFit/>
          </a:bodyPr>
          <a:lstStyle/>
          <a:p>
            <a:r>
              <a:rPr lang="en-US" altLang="zh-TW" sz="2400" b="1" dirty="0">
                <a:solidFill>
                  <a:srgbClr val="FF0000"/>
                </a:solidFill>
                <a:latin typeface="+mj-lt"/>
              </a:rPr>
              <a:t>0.05</a:t>
            </a:r>
            <a:endParaRPr lang="zh-TW" altLang="en-US" sz="2400" b="1" dirty="0">
              <a:solidFill>
                <a:srgbClr val="FF0000"/>
              </a:solidFill>
              <a:latin typeface="+mj-lt"/>
            </a:endParaRPr>
          </a:p>
        </p:txBody>
      </p:sp>
      <p:sp>
        <p:nvSpPr>
          <p:cNvPr id="109" name="矩形 108"/>
          <p:cNvSpPr/>
          <p:nvPr/>
        </p:nvSpPr>
        <p:spPr>
          <a:xfrm>
            <a:off x="6550146" y="3036238"/>
            <a:ext cx="723275" cy="461665"/>
          </a:xfrm>
          <a:prstGeom prst="rect">
            <a:avLst/>
          </a:prstGeom>
        </p:spPr>
        <p:txBody>
          <a:bodyPr wrap="none">
            <a:spAutoFit/>
          </a:bodyPr>
          <a:lstStyle/>
          <a:p>
            <a:r>
              <a:rPr lang="en-US" altLang="zh-TW" sz="2400" b="1" dirty="0">
                <a:solidFill>
                  <a:srgbClr val="FF0000"/>
                </a:solidFill>
                <a:latin typeface="times" panose="02020603050405020304" pitchFamily="18" charset="0"/>
              </a:rPr>
              <a:t>0.88</a:t>
            </a:r>
            <a:endParaRPr lang="zh-TW" altLang="en-US" sz="2400" b="1" dirty="0">
              <a:solidFill>
                <a:srgbClr val="FF0000"/>
              </a:solidFill>
            </a:endParaRPr>
          </a:p>
        </p:txBody>
      </p:sp>
      <p:sp>
        <p:nvSpPr>
          <p:cNvPr id="110" name="矩形 109"/>
          <p:cNvSpPr/>
          <p:nvPr/>
        </p:nvSpPr>
        <p:spPr>
          <a:xfrm>
            <a:off x="6573941" y="3922105"/>
            <a:ext cx="723275" cy="461665"/>
          </a:xfrm>
          <a:prstGeom prst="rect">
            <a:avLst/>
          </a:prstGeom>
        </p:spPr>
        <p:txBody>
          <a:bodyPr wrap="none">
            <a:spAutoFit/>
          </a:bodyPr>
          <a:lstStyle/>
          <a:p>
            <a:r>
              <a:rPr lang="en-US" altLang="zh-TW" sz="2400" b="1" dirty="0">
                <a:solidFill>
                  <a:srgbClr val="FF0000"/>
                </a:solidFill>
                <a:latin typeface="times" panose="02020603050405020304" pitchFamily="18" charset="0"/>
              </a:rPr>
              <a:t>0.12</a:t>
            </a:r>
            <a:endParaRPr lang="zh-TW" altLang="en-US" sz="2400" b="1" dirty="0">
              <a:solidFill>
                <a:srgbClr val="FF0000"/>
              </a:solidFill>
            </a:endParaRPr>
          </a:p>
        </p:txBody>
      </p:sp>
      <p:sp>
        <p:nvSpPr>
          <p:cNvPr id="111" name="矩形 110"/>
          <p:cNvSpPr/>
          <p:nvPr/>
        </p:nvSpPr>
        <p:spPr>
          <a:xfrm>
            <a:off x="6638581" y="4759044"/>
            <a:ext cx="492443" cy="461665"/>
          </a:xfrm>
          <a:prstGeom prst="rect">
            <a:avLst/>
          </a:prstGeom>
        </p:spPr>
        <p:txBody>
          <a:bodyPr wrap="none">
            <a:spAutoFit/>
          </a:bodyPr>
          <a:lstStyle/>
          <a:p>
            <a:r>
              <a:rPr lang="en-US" altLang="zh-TW" sz="2400" b="1" dirty="0">
                <a:solidFill>
                  <a:srgbClr val="FF0000"/>
                </a:solidFill>
                <a:latin typeface="Calibri" panose="020F0502020204030204" pitchFamily="34" charset="0"/>
              </a:rPr>
              <a:t>≈</a:t>
            </a:r>
            <a:r>
              <a:rPr lang="en-US" altLang="zh-TW" sz="2400" b="1" dirty="0">
                <a:solidFill>
                  <a:srgbClr val="FF0000"/>
                </a:solidFill>
                <a:latin typeface="times" panose="02020603050405020304" pitchFamily="18" charset="0"/>
              </a:rPr>
              <a:t>0</a:t>
            </a:r>
            <a:endParaRPr lang="zh-TW" altLang="en-US" sz="2400" b="1" dirty="0">
              <a:solidFill>
                <a:srgbClr val="FF0000"/>
              </a:solidFill>
            </a:endParaRPr>
          </a:p>
        </p:txBody>
      </p:sp>
      <mc:AlternateContent xmlns:mc="http://schemas.openxmlformats.org/markup-compatibility/2006" xmlns:a14="http://schemas.microsoft.com/office/drawing/2010/main">
        <mc:Choice Requires="a14">
          <p:sp>
            <p:nvSpPr>
              <p:cNvPr id="64" name="文字方塊 63"/>
              <p:cNvSpPr txBox="1"/>
              <p:nvPr/>
            </p:nvSpPr>
            <p:spPr>
              <a:xfrm>
                <a:off x="6805802" y="1431015"/>
                <a:ext cx="2221716" cy="1200650"/>
              </a:xfrm>
              <a:prstGeom prst="rect">
                <a:avLst/>
              </a:prstGeom>
              <a:noFill/>
            </p:spPr>
            <p:txBody>
              <a:bodyPr wrap="square" rtlCol="0">
                <a:spAutoFit/>
              </a:bodyPr>
              <a:lstStyle/>
              <a:p>
                <a:r>
                  <a:rPr lang="en-US" altLang="zh-TW" sz="2400" b="1" i="1" u="sng" dirty="0"/>
                  <a:t>Probability</a:t>
                </a:r>
                <a:r>
                  <a:rPr lang="en-US" altLang="zh-TW" sz="2400" dirty="0"/>
                  <a:t>:</a:t>
                </a:r>
              </a:p>
              <a:p>
                <a:pPr marL="342900" indent="-342900">
                  <a:buFont typeface="Wingdings" panose="05000000000000000000" pitchFamily="2" charset="2"/>
                  <a:buChar char="n"/>
                </a:pPr>
                <a14:m>
                  <m:oMath xmlns:m="http://schemas.openxmlformats.org/officeDocument/2006/math">
                    <m:r>
                      <a:rPr lang="en-US" altLang="zh-TW" sz="2400" b="0" i="1" smtClean="0">
                        <a:latin typeface="Cambria Math" panose="02040503050406030204" pitchFamily="18" charset="0"/>
                      </a:rPr>
                      <m:t>1&gt;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𝑖</m:t>
                        </m:r>
                      </m:sub>
                    </m:sSub>
                    <m:r>
                      <a:rPr lang="en-US" altLang="zh-TW" sz="2400" b="0" i="1" smtClean="0">
                        <a:latin typeface="Cambria Math" panose="02040503050406030204" pitchFamily="18" charset="0"/>
                      </a:rPr>
                      <m:t>&gt;0</m:t>
                    </m:r>
                  </m:oMath>
                </a14:m>
                <a:endParaRPr lang="en-US" altLang="zh-TW" sz="2400" dirty="0"/>
              </a:p>
              <a:p>
                <a:pPr marL="342900" indent="-342900">
                  <a:buFont typeface="Wingdings" panose="05000000000000000000" pitchFamily="2" charset="2"/>
                  <a:buChar char="n"/>
                </a:pPr>
                <a14:m>
                  <m:oMath xmlns:m="http://schemas.openxmlformats.org/officeDocument/2006/math">
                    <m:nary>
                      <m:naryPr>
                        <m:chr m:val="∑"/>
                        <m:supHide m:val="on"/>
                        <m:ctrlPr>
                          <a:rPr lang="en-US" altLang="zh-TW" sz="240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𝑖</m:t>
                        </m:r>
                      </m:sub>
                      <m:sup/>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=1</m:t>
                        </m:r>
                      </m:e>
                    </m:nary>
                  </m:oMath>
                </a14:m>
                <a:endParaRPr lang="zh-TW" altLang="en-US" sz="2400" dirty="0"/>
              </a:p>
            </p:txBody>
          </p:sp>
        </mc:Choice>
        <mc:Fallback xmlns="">
          <p:sp>
            <p:nvSpPr>
              <p:cNvPr id="64" name="文字方塊 63"/>
              <p:cNvSpPr txBox="1">
                <a:spLocks noRot="1" noChangeAspect="1" noMove="1" noResize="1" noEditPoints="1" noAdjustHandles="1" noChangeArrowheads="1" noChangeShapeType="1" noTextEdit="1"/>
              </p:cNvSpPr>
              <p:nvPr/>
            </p:nvSpPr>
            <p:spPr>
              <a:xfrm>
                <a:off x="6805802" y="1431015"/>
                <a:ext cx="2221716" cy="1200650"/>
              </a:xfrm>
              <a:prstGeom prst="rect">
                <a:avLst/>
              </a:prstGeom>
              <a:blipFill rotWithShape="0">
                <a:blip r:embed="rId34" cstate="print"/>
                <a:stretch>
                  <a:fillRect l="-5753" t="-4061" b="-74619"/>
                </a:stretch>
              </a:blipFill>
            </p:spPr>
            <p:txBody>
              <a:bodyPr/>
              <a:lstStyle/>
              <a:p>
                <a:r>
                  <a:rPr lang="zh-TW" altLang="en-US">
                    <a:noFill/>
                  </a:rPr>
                  <a:t> </a:t>
                </a:r>
              </a:p>
            </p:txBody>
          </p:sp>
        </mc:Fallback>
      </mc:AlternateContent>
      <p:graphicFrame>
        <p:nvGraphicFramePr>
          <p:cNvPr id="65" name="Object 12"/>
          <p:cNvGraphicFramePr>
            <a:graphicFrameLocks noChangeAspect="1"/>
          </p:cNvGraphicFramePr>
          <p:nvPr>
            <p:extLst/>
          </p:nvPr>
        </p:nvGraphicFramePr>
        <p:xfrm>
          <a:off x="6953250" y="3997325"/>
          <a:ext cx="2085975" cy="947738"/>
        </p:xfrm>
        <a:graphic>
          <a:graphicData uri="http://schemas.openxmlformats.org/presentationml/2006/ole">
            <mc:AlternateContent xmlns:mc="http://schemas.openxmlformats.org/markup-compatibility/2006">
              <mc:Choice xmlns:v="urn:schemas-microsoft-com:vml" Requires="v">
                <p:oleObj spid="_x0000_s420932" name="方程式" r:id="rId35" imgW="977760" imgH="444240" progId="">
                  <p:embed/>
                </p:oleObj>
              </mc:Choice>
              <mc:Fallback>
                <p:oleObj name="方程式" r:id="rId35" imgW="977760" imgH="444240" progId="">
                  <p:embed/>
                  <p:pic>
                    <p:nvPicPr>
                      <p:cNvPr id="0" name="Picture 1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953250" y="3997325"/>
                        <a:ext cx="2085975" cy="947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 name="Object 12"/>
          <p:cNvGraphicFramePr>
            <a:graphicFrameLocks noChangeAspect="1"/>
          </p:cNvGraphicFramePr>
          <p:nvPr>
            <p:extLst/>
          </p:nvPr>
        </p:nvGraphicFramePr>
        <p:xfrm>
          <a:off x="6943725" y="4926013"/>
          <a:ext cx="2060575" cy="947737"/>
        </p:xfrm>
        <a:graphic>
          <a:graphicData uri="http://schemas.openxmlformats.org/presentationml/2006/ole">
            <mc:AlternateContent xmlns:mc="http://schemas.openxmlformats.org/markup-compatibility/2006">
              <mc:Choice xmlns:v="urn:schemas-microsoft-com:vml" Requires="v">
                <p:oleObj spid="_x0000_s420933" name="方程式" r:id="rId37" imgW="965160" imgH="444240" progId="">
                  <p:embed/>
                </p:oleObj>
              </mc:Choice>
              <mc:Fallback>
                <p:oleObj name="方程式" r:id="rId37" imgW="965160" imgH="444240" progId="">
                  <p:embed/>
                  <p:pic>
                    <p:nvPicPr>
                      <p:cNvPr id="0" name="Picture 18"/>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943725" y="4926013"/>
                        <a:ext cx="2060575" cy="947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5401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p:bldP spid="105" grpId="0"/>
      <p:bldP spid="106" grpId="0"/>
      <p:bldP spid="107" grpId="0"/>
      <p:bldP spid="108" grpId="0"/>
      <p:bldP spid="109" grpId="0"/>
      <p:bldP spid="110" grpId="0"/>
      <p:bldP spid="111"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4B1677-CE4A-4A60-835A-72DD7CB2A7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71600"/>
            <a:ext cx="8915400" cy="3666027"/>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57200"/>
            <a:ext cx="8915400" cy="1877437"/>
          </a:xfrm>
          <a:prstGeom prst="rect">
            <a:avLst/>
          </a:prstGeom>
        </p:spPr>
        <p:txBody>
          <a:bodyPr wrap="square">
            <a:spAutoFit/>
          </a:bodyPr>
          <a:lstStyle/>
          <a:p>
            <a:r>
              <a:rPr lang="en-US" sz="2800" dirty="0"/>
              <a:t>Dropout </a:t>
            </a:r>
            <a:r>
              <a:rPr lang="en-US" sz="2800" dirty="0" err="1"/>
              <a:t>Dropout</a:t>
            </a:r>
            <a:r>
              <a:rPr lang="en-US" sz="2800" dirty="0"/>
              <a:t> was introduced in (Hinton et al., 2012; </a:t>
            </a:r>
            <a:r>
              <a:rPr lang="en-US" sz="2800" dirty="0" err="1"/>
              <a:t>Srivastava</a:t>
            </a:r>
            <a:r>
              <a:rPr lang="en-US" sz="2800" dirty="0"/>
              <a:t> et al., 2014). The technique soon got influential, not only because of its good performance but also because of its simplicity </a:t>
            </a:r>
            <a:r>
              <a:rPr lang="en-US" sz="2400" dirty="0"/>
              <a:t>of </a:t>
            </a:r>
            <a:r>
              <a:rPr lang="en-US" sz="2800" dirty="0"/>
              <a:t>implementation.</a:t>
            </a:r>
            <a:endParaRPr lang="en-US" sz="3200" dirty="0"/>
          </a:p>
        </p:txBody>
      </p:sp>
      <p:sp>
        <p:nvSpPr>
          <p:cNvPr id="4" name="Title 5"/>
          <p:cNvSpPr>
            <a:spLocks noGrp="1"/>
          </p:cNvSpPr>
          <p:nvPr>
            <p:ph type="title"/>
          </p:nvPr>
        </p:nvSpPr>
        <p:spPr>
          <a:xfrm>
            <a:off x="609600" y="-304800"/>
            <a:ext cx="8229600" cy="1143000"/>
          </a:xfrm>
        </p:spPr>
        <p:txBody>
          <a:bodyPr/>
          <a:lstStyle/>
          <a:p>
            <a:r>
              <a:rPr lang="en-US" dirty="0">
                <a:solidFill>
                  <a:srgbClr val="FF0000"/>
                </a:solidFill>
              </a:rPr>
              <a:t>DROPOUT</a:t>
            </a:r>
          </a:p>
        </p:txBody>
      </p:sp>
      <p:pic>
        <p:nvPicPr>
          <p:cNvPr id="1285122" name="Picture 2"/>
          <p:cNvPicPr>
            <a:picLocks noChangeAspect="1" noChangeArrowheads="1"/>
          </p:cNvPicPr>
          <p:nvPr/>
        </p:nvPicPr>
        <p:blipFill>
          <a:blip r:embed="rId2" cstate="print"/>
          <a:srcRect/>
          <a:stretch>
            <a:fillRect/>
          </a:stretch>
        </p:blipFill>
        <p:spPr bwMode="auto">
          <a:xfrm>
            <a:off x="0" y="2133600"/>
            <a:ext cx="9085822" cy="4724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990600"/>
            <a:ext cx="8915400" cy="5509200"/>
          </a:xfrm>
          <a:prstGeom prst="rect">
            <a:avLst/>
          </a:prstGeom>
        </p:spPr>
        <p:txBody>
          <a:bodyPr wrap="square">
            <a:spAutoFit/>
          </a:bodyPr>
          <a:lstStyle/>
          <a:p>
            <a:r>
              <a:rPr lang="en-US" sz="3200" dirty="0"/>
              <a:t>The idea is very simple: randomly dropping out some of the units while training. </a:t>
            </a:r>
          </a:p>
          <a:p>
            <a:r>
              <a:rPr lang="en-US" sz="3200" dirty="0"/>
              <a:t>More formally: on each training case, each hidden unit is randomly omitted from the network with a probability of p.</a:t>
            </a:r>
          </a:p>
          <a:p>
            <a:endParaRPr lang="en-US" sz="3200" dirty="0"/>
          </a:p>
          <a:p>
            <a:r>
              <a:rPr lang="en-US" sz="3200" dirty="0"/>
              <a:t>As suggested by Hinton et al. (2012), Dropout can be seen as an efficient way to perform model averaging across a large number of different neural networks, where </a:t>
            </a:r>
            <a:r>
              <a:rPr lang="en-US" sz="3200" dirty="0" err="1"/>
              <a:t>overfitting</a:t>
            </a:r>
            <a:r>
              <a:rPr lang="en-US" sz="3200" dirty="0"/>
              <a:t> can be avoided with much less cost of computation. </a:t>
            </a:r>
          </a:p>
        </p:txBody>
      </p:sp>
      <p:sp>
        <p:nvSpPr>
          <p:cNvPr id="4" name="Title 5"/>
          <p:cNvSpPr>
            <a:spLocks noGrp="1"/>
          </p:cNvSpPr>
          <p:nvPr>
            <p:ph type="title"/>
          </p:nvPr>
        </p:nvSpPr>
        <p:spPr>
          <a:xfrm>
            <a:off x="609600" y="-304800"/>
            <a:ext cx="8229600" cy="1143000"/>
          </a:xfrm>
        </p:spPr>
        <p:txBody>
          <a:bodyPr/>
          <a:lstStyle/>
          <a:p>
            <a:r>
              <a:rPr lang="en-US" dirty="0">
                <a:solidFill>
                  <a:srgbClr val="FF0000"/>
                </a:solidFill>
              </a:rPr>
              <a:t>DROPOUT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9144000" cy="6019800"/>
          </a:xfrm>
        </p:spPr>
        <p:txBody>
          <a:bodyPr>
            <a:noAutofit/>
          </a:bodyPr>
          <a:lstStyle/>
          <a:p>
            <a:pPr>
              <a:buFont typeface="Wingdings" panose="05000000000000000000" pitchFamily="2" charset="2"/>
              <a:buChar char="§"/>
            </a:pPr>
            <a:r>
              <a:rPr lang="en-US" sz="2800" b="1" dirty="0"/>
              <a:t>Since CNNs require large computational power, they were not used much for many years till in </a:t>
            </a:r>
            <a:r>
              <a:rPr lang="en-US" sz="2800" b="1" dirty="0">
                <a:solidFill>
                  <a:srgbClr val="FF0000"/>
                </a:solidFill>
              </a:rPr>
              <a:t>2012</a:t>
            </a:r>
            <a:r>
              <a:rPr lang="en-US" sz="2800" b="1" dirty="0"/>
              <a:t> when  </a:t>
            </a:r>
            <a:r>
              <a:rPr lang="en-US" sz="2800" b="1" dirty="0">
                <a:solidFill>
                  <a:srgbClr val="FF0000"/>
                </a:solidFill>
              </a:rPr>
              <a:t>Alex Krizhevsky, Geoffrey Hinton, and Ilya Sutskever</a:t>
            </a:r>
            <a:r>
              <a:rPr lang="en-US" sz="2800" b="1" dirty="0"/>
              <a:t> introduced their famous </a:t>
            </a:r>
            <a:r>
              <a:rPr lang="en-US" sz="2800" b="1" dirty="0">
                <a:solidFill>
                  <a:srgbClr val="FF0000"/>
                </a:solidFill>
              </a:rPr>
              <a:t>AlexNet</a:t>
            </a:r>
            <a:r>
              <a:rPr lang="en-US" sz="2800" b="1" dirty="0"/>
              <a:t> which won the famous Image Classification challenge, on 1000 class </a:t>
            </a:r>
            <a:r>
              <a:rPr lang="en-US" sz="2800" b="1" dirty="0" err="1">
                <a:solidFill>
                  <a:srgbClr val="FF0000"/>
                </a:solidFill>
              </a:rPr>
              <a:t>ImageNet</a:t>
            </a:r>
            <a:r>
              <a:rPr lang="en-US" sz="2800" b="1" dirty="0"/>
              <a:t> having a top 5 error rate of 15% (the next one being 26.5%).</a:t>
            </a:r>
          </a:p>
          <a:p>
            <a:pPr>
              <a:buFont typeface="Wingdings" panose="05000000000000000000" pitchFamily="2" charset="2"/>
              <a:buChar char="§"/>
            </a:pPr>
            <a:endParaRPr lang="en-US" sz="2800" b="1" dirty="0"/>
          </a:p>
          <a:p>
            <a:pPr>
              <a:buFont typeface="Wingdings" panose="05000000000000000000" pitchFamily="2" charset="2"/>
              <a:buChar char="§"/>
            </a:pPr>
            <a:endParaRPr lang="en-US" sz="2800" b="1" dirty="0"/>
          </a:p>
          <a:p>
            <a:pPr>
              <a:buFont typeface="Wingdings" panose="05000000000000000000" pitchFamily="2" charset="2"/>
              <a:buChar char="§"/>
            </a:pPr>
            <a:r>
              <a:rPr lang="en-US" sz="2800" b="1" dirty="0"/>
              <a:t>Every single winner of ImageNet after 2012 used CNNs, the latest one being </a:t>
            </a:r>
            <a:r>
              <a:rPr lang="en-US" sz="2800" b="1" dirty="0">
                <a:solidFill>
                  <a:srgbClr val="FF0000"/>
                </a:solidFill>
              </a:rPr>
              <a:t>Microsoft’s </a:t>
            </a:r>
            <a:r>
              <a:rPr lang="en-US" sz="2800" b="1" dirty="0" err="1">
                <a:solidFill>
                  <a:srgbClr val="FF0000"/>
                </a:solidFill>
              </a:rPr>
              <a:t>ResNets</a:t>
            </a:r>
            <a:r>
              <a:rPr lang="en-US" sz="2800" b="1" dirty="0">
                <a:solidFill>
                  <a:srgbClr val="FF0000"/>
                </a:solidFill>
              </a:rPr>
              <a:t> </a:t>
            </a:r>
            <a:r>
              <a:rPr lang="en-US" sz="2800" b="1" dirty="0"/>
              <a:t>which achieved a top 5 error of 3.6% which is better than the human level performance on the same task.</a:t>
            </a:r>
          </a:p>
        </p:txBody>
      </p:sp>
    </p:spTree>
    <p:extLst>
      <p:ext uri="{BB962C8B-B14F-4D97-AF65-F5344CB8AC3E}">
        <p14:creationId xmlns:p14="http://schemas.microsoft.com/office/powerpoint/2010/main" val="211018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1970" name="Picture 2"/>
          <p:cNvPicPr>
            <a:picLocks noChangeAspect="1" noChangeArrowheads="1"/>
          </p:cNvPicPr>
          <p:nvPr/>
        </p:nvPicPr>
        <p:blipFill>
          <a:blip r:embed="rId2" cstate="print"/>
          <a:srcRect/>
          <a:stretch>
            <a:fillRect/>
          </a:stretch>
        </p:blipFill>
        <p:spPr bwMode="auto">
          <a:xfrm>
            <a:off x="44466" y="268248"/>
            <a:ext cx="8947134" cy="5980152"/>
          </a:xfrm>
          <a:prstGeom prst="rect">
            <a:avLst/>
          </a:prstGeom>
          <a:noFill/>
          <a:ln w="9525">
            <a:noFill/>
            <a:miter lim="800000"/>
            <a:headEnd/>
            <a:tailEnd/>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5570" name="Picture 2"/>
          <p:cNvPicPr>
            <a:picLocks noChangeAspect="1" noChangeArrowheads="1"/>
          </p:cNvPicPr>
          <p:nvPr/>
        </p:nvPicPr>
        <p:blipFill>
          <a:blip r:embed="rId2" cstate="print"/>
          <a:srcRect/>
          <a:stretch>
            <a:fillRect/>
          </a:stretch>
        </p:blipFill>
        <p:spPr bwMode="auto">
          <a:xfrm>
            <a:off x="1447800" y="0"/>
            <a:ext cx="5486400" cy="3038475"/>
          </a:xfrm>
          <a:prstGeom prst="rect">
            <a:avLst/>
          </a:prstGeom>
          <a:noFill/>
          <a:ln w="9525">
            <a:noFill/>
            <a:miter lim="800000"/>
            <a:headEnd/>
            <a:tailEnd/>
          </a:ln>
        </p:spPr>
      </p:pic>
      <p:pic>
        <p:nvPicPr>
          <p:cNvPr id="1645571" name="Picture 3"/>
          <p:cNvPicPr>
            <a:picLocks noChangeAspect="1" noChangeArrowheads="1"/>
          </p:cNvPicPr>
          <p:nvPr/>
        </p:nvPicPr>
        <p:blipFill>
          <a:blip r:embed="rId3" cstate="print"/>
          <a:srcRect/>
          <a:stretch>
            <a:fillRect/>
          </a:stretch>
        </p:blipFill>
        <p:spPr bwMode="auto">
          <a:xfrm>
            <a:off x="1981200" y="3124200"/>
            <a:ext cx="5524500" cy="3514725"/>
          </a:xfrm>
          <a:prstGeom prst="rect">
            <a:avLst/>
          </a:prstGeom>
          <a:noFill/>
          <a:ln w="9525">
            <a:noFill/>
            <a:miter lim="800000"/>
            <a:headEnd/>
            <a:tailEnd/>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6594" name="Picture 2"/>
          <p:cNvPicPr>
            <a:picLocks noChangeAspect="1" noChangeArrowheads="1"/>
          </p:cNvPicPr>
          <p:nvPr/>
        </p:nvPicPr>
        <p:blipFill>
          <a:blip r:embed="rId2" cstate="print"/>
          <a:srcRect/>
          <a:stretch>
            <a:fillRect/>
          </a:stretch>
        </p:blipFill>
        <p:spPr bwMode="auto">
          <a:xfrm>
            <a:off x="1962150" y="1481138"/>
            <a:ext cx="5219700" cy="3895725"/>
          </a:xfrm>
          <a:prstGeom prst="rect">
            <a:avLst/>
          </a:prstGeom>
          <a:noFill/>
          <a:ln w="9525">
            <a:noFill/>
            <a:miter lim="800000"/>
            <a:headEnd/>
            <a:tailEnd/>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7618" name="Picture 2"/>
          <p:cNvPicPr>
            <a:picLocks noChangeAspect="1" noChangeArrowheads="1"/>
          </p:cNvPicPr>
          <p:nvPr/>
        </p:nvPicPr>
        <p:blipFill>
          <a:blip r:embed="rId2" cstate="print"/>
          <a:srcRect/>
          <a:stretch>
            <a:fillRect/>
          </a:stretch>
        </p:blipFill>
        <p:spPr bwMode="auto">
          <a:xfrm>
            <a:off x="2200275" y="2238375"/>
            <a:ext cx="4743450" cy="2381250"/>
          </a:xfrm>
          <a:prstGeom prst="rect">
            <a:avLst/>
          </a:prstGeom>
          <a:noFill/>
          <a:ln w="9525">
            <a:noFill/>
            <a:miter lim="800000"/>
            <a:headEnd/>
            <a:tailEnd/>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42" name="Picture 2"/>
          <p:cNvPicPr>
            <a:picLocks noChangeAspect="1" noChangeArrowheads="1"/>
          </p:cNvPicPr>
          <p:nvPr/>
        </p:nvPicPr>
        <p:blipFill>
          <a:blip r:embed="rId2" cstate="print"/>
          <a:srcRect/>
          <a:stretch>
            <a:fillRect/>
          </a:stretch>
        </p:blipFill>
        <p:spPr bwMode="auto">
          <a:xfrm>
            <a:off x="1857375" y="1443038"/>
            <a:ext cx="5429250" cy="3971925"/>
          </a:xfrm>
          <a:prstGeom prst="rect">
            <a:avLst/>
          </a:prstGeom>
          <a:noFill/>
          <a:ln w="9525">
            <a:noFill/>
            <a:miter lim="800000"/>
            <a:headEnd/>
            <a:tailEnd/>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9666" name="Picture 2"/>
          <p:cNvPicPr>
            <a:picLocks noChangeAspect="1" noChangeArrowheads="1"/>
          </p:cNvPicPr>
          <p:nvPr/>
        </p:nvPicPr>
        <p:blipFill>
          <a:blip r:embed="rId2" cstate="print"/>
          <a:srcRect/>
          <a:stretch>
            <a:fillRect/>
          </a:stretch>
        </p:blipFill>
        <p:spPr bwMode="auto">
          <a:xfrm>
            <a:off x="1976438" y="1690688"/>
            <a:ext cx="5191125" cy="3476625"/>
          </a:xfrm>
          <a:prstGeom prst="rect">
            <a:avLst/>
          </a:prstGeom>
          <a:noFill/>
          <a:ln w="9525">
            <a:noFill/>
            <a:miter lim="800000"/>
            <a:headEnd/>
            <a:tailEnd/>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0690" name="Picture 2"/>
          <p:cNvPicPr>
            <a:picLocks noChangeAspect="1" noChangeArrowheads="1"/>
          </p:cNvPicPr>
          <p:nvPr/>
        </p:nvPicPr>
        <p:blipFill>
          <a:blip r:embed="rId2" cstate="print"/>
          <a:srcRect/>
          <a:stretch>
            <a:fillRect/>
          </a:stretch>
        </p:blipFill>
        <p:spPr bwMode="auto">
          <a:xfrm>
            <a:off x="2090738" y="1428750"/>
            <a:ext cx="4962525" cy="4000500"/>
          </a:xfrm>
          <a:prstGeom prst="rect">
            <a:avLst/>
          </a:prstGeom>
          <a:noFill/>
          <a:ln w="9525">
            <a:noFill/>
            <a:miter lim="800000"/>
            <a:headEnd/>
            <a:tailEnd/>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1714" name="Picture 2"/>
          <p:cNvPicPr>
            <a:picLocks noChangeAspect="1" noChangeArrowheads="1"/>
          </p:cNvPicPr>
          <p:nvPr/>
        </p:nvPicPr>
        <p:blipFill>
          <a:blip r:embed="rId2" cstate="print"/>
          <a:srcRect/>
          <a:stretch>
            <a:fillRect/>
          </a:stretch>
        </p:blipFill>
        <p:spPr bwMode="auto">
          <a:xfrm>
            <a:off x="1790700" y="1471613"/>
            <a:ext cx="5562600" cy="3914775"/>
          </a:xfrm>
          <a:prstGeom prst="rect">
            <a:avLst/>
          </a:prstGeom>
          <a:noFill/>
          <a:ln w="9525">
            <a:noFill/>
            <a:miter lim="800000"/>
            <a:headEnd/>
            <a:tailEnd/>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2738" name="Picture 2"/>
          <p:cNvPicPr>
            <a:picLocks noChangeAspect="1" noChangeArrowheads="1"/>
          </p:cNvPicPr>
          <p:nvPr/>
        </p:nvPicPr>
        <p:blipFill>
          <a:blip r:embed="rId2" cstate="print"/>
          <a:srcRect/>
          <a:stretch>
            <a:fillRect/>
          </a:stretch>
        </p:blipFill>
        <p:spPr bwMode="auto">
          <a:xfrm>
            <a:off x="1819275" y="1466850"/>
            <a:ext cx="5505450" cy="3924300"/>
          </a:xfrm>
          <a:prstGeom prst="rect">
            <a:avLst/>
          </a:prstGeom>
          <a:noFill/>
          <a:ln w="9525">
            <a:noFill/>
            <a:miter lim="800000"/>
            <a:headEnd/>
            <a:tailEnd/>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362200"/>
            <a:ext cx="9144000" cy="3539430"/>
          </a:xfrm>
          <a:prstGeom prst="rect">
            <a:avLst/>
          </a:prstGeom>
        </p:spPr>
        <p:txBody>
          <a:bodyPr wrap="square">
            <a:spAutoFit/>
          </a:bodyPr>
          <a:lstStyle/>
          <a:p>
            <a:r>
              <a:rPr lang="en-US" sz="2800" dirty="0"/>
              <a:t> Dropout is a form of </a:t>
            </a:r>
            <a:r>
              <a:rPr lang="en-US" sz="2800" b="1" dirty="0">
                <a:solidFill>
                  <a:srgbClr val="FF0000"/>
                </a:solidFill>
              </a:rPr>
              <a:t>regularization</a:t>
            </a:r>
            <a:r>
              <a:rPr lang="en-US" sz="2800" dirty="0"/>
              <a:t> (it constrains network adaptation to the data at training time, to avoid it becoming “too smart” in learning the input data; it thus helps to avoid </a:t>
            </a:r>
            <a:r>
              <a:rPr lang="en-US" sz="2800" dirty="0" err="1"/>
              <a:t>overfitting</a:t>
            </a:r>
            <a:r>
              <a:rPr lang="en-US" sz="2800" dirty="0"/>
              <a:t>). </a:t>
            </a:r>
          </a:p>
          <a:p>
            <a:endParaRPr lang="en-US" sz="2800" dirty="0"/>
          </a:p>
          <a:p>
            <a:endParaRPr lang="en-US" sz="2800" dirty="0"/>
          </a:p>
          <a:p>
            <a:r>
              <a:rPr lang="en-US" sz="2800" dirty="0">
                <a:solidFill>
                  <a:srgbClr val="FF0000"/>
                </a:solidFill>
              </a:rPr>
              <a:t>For deep </a:t>
            </a:r>
            <a:r>
              <a:rPr lang="en-US" sz="2800" dirty="0" err="1">
                <a:solidFill>
                  <a:srgbClr val="FF0000"/>
                </a:solidFill>
              </a:rPr>
              <a:t>convolutional</a:t>
            </a:r>
            <a:r>
              <a:rPr lang="en-US" sz="2800" dirty="0">
                <a:solidFill>
                  <a:srgbClr val="FF0000"/>
                </a:solidFill>
              </a:rPr>
              <a:t> neural networks, dropout is known to work well in fully-connected  layers</a:t>
            </a:r>
          </a:p>
        </p:txBody>
      </p:sp>
      <p:sp>
        <p:nvSpPr>
          <p:cNvPr id="4" name="Rectangle 3"/>
          <p:cNvSpPr/>
          <p:nvPr/>
        </p:nvSpPr>
        <p:spPr>
          <a:xfrm>
            <a:off x="0" y="685800"/>
            <a:ext cx="9144000" cy="1200329"/>
          </a:xfrm>
          <a:prstGeom prst="rect">
            <a:avLst/>
          </a:prstGeom>
        </p:spPr>
        <p:txBody>
          <a:bodyPr wrap="square">
            <a:spAutoFit/>
          </a:bodyPr>
          <a:lstStyle/>
          <a:p>
            <a:br>
              <a:rPr lang="en-US" sz="2400" dirty="0"/>
            </a:br>
            <a:r>
              <a:rPr lang="en-US" sz="2400" i="1" dirty="0"/>
              <a:t>The term “dropout” refers to dropping out units (both hidden and visible) in a neural network</a:t>
            </a:r>
            <a:r>
              <a:rPr lang="en-US" i="1" dirty="0"/>
              <a:t>.</a:t>
            </a:r>
            <a:endParaRPr lang="en-US" dirty="0"/>
          </a:p>
        </p:txBody>
      </p:sp>
      <p:sp>
        <p:nvSpPr>
          <p:cNvPr id="6" name="Title 5"/>
          <p:cNvSpPr>
            <a:spLocks noGrp="1"/>
          </p:cNvSpPr>
          <p:nvPr>
            <p:ph type="title"/>
          </p:nvPr>
        </p:nvSpPr>
        <p:spPr>
          <a:xfrm>
            <a:off x="457200" y="-304800"/>
            <a:ext cx="8229600" cy="1143000"/>
          </a:xfrm>
        </p:spPr>
        <p:txBody>
          <a:bodyPr/>
          <a:lstStyle/>
          <a:p>
            <a:r>
              <a:rPr lang="en-US" dirty="0">
                <a:solidFill>
                  <a:srgbClr val="FF0000"/>
                </a:solidFill>
              </a:rPr>
              <a:t>DROPOUT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1"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001643"/>
          </a:xfrm>
          <a:prstGeom prst="rect">
            <a:avLst/>
          </a:prstGeom>
        </p:spPr>
        <p:txBody>
          <a:bodyPr wrap="square">
            <a:spAutoFit/>
          </a:bodyPr>
          <a:lstStyle/>
          <a:p>
            <a:r>
              <a:rPr lang="en-US" sz="3200" b="1" dirty="0" err="1"/>
              <a:t>AlexNet</a:t>
            </a:r>
            <a:r>
              <a:rPr lang="en-US" sz="3200" dirty="0"/>
              <a:t> is the name of a CNN, invented by Alex </a:t>
            </a:r>
            <a:r>
              <a:rPr lang="en-US" sz="3200" dirty="0" err="1"/>
              <a:t>Krizhevsky</a:t>
            </a:r>
            <a:r>
              <a:rPr lang="en-US" sz="3200" dirty="0"/>
              <a:t>, </a:t>
            </a:r>
            <a:r>
              <a:rPr lang="en-US" sz="3200" dirty="0" err="1">
                <a:hlinkClick r:id="rId2" tooltip="Ilya Sutskever"/>
              </a:rPr>
              <a:t>Ilya</a:t>
            </a:r>
            <a:r>
              <a:rPr lang="en-US" sz="3200" dirty="0">
                <a:hlinkClick r:id="rId2" tooltip="Ilya Sutskever"/>
              </a:rPr>
              <a:t> </a:t>
            </a:r>
            <a:r>
              <a:rPr lang="en-US" sz="3200" dirty="0" err="1">
                <a:hlinkClick r:id="rId2" tooltip="Ilya Sutskever"/>
              </a:rPr>
              <a:t>Sutskever</a:t>
            </a:r>
            <a:r>
              <a:rPr lang="en-US" sz="3200" dirty="0"/>
              <a:t> and </a:t>
            </a:r>
            <a:r>
              <a:rPr lang="en-US" sz="3200" dirty="0">
                <a:hlinkClick r:id="rId3" tooltip="Geoffrey Hinton"/>
              </a:rPr>
              <a:t>Geoffrey Hinton</a:t>
            </a:r>
            <a:r>
              <a:rPr lang="en-US" sz="3200" dirty="0"/>
              <a:t>. </a:t>
            </a:r>
          </a:p>
          <a:p>
            <a:endParaRPr lang="en-US" sz="3200" dirty="0"/>
          </a:p>
          <a:p>
            <a:r>
              <a:rPr lang="en-US" sz="3200" dirty="0" err="1"/>
              <a:t>AlexNet</a:t>
            </a:r>
            <a:r>
              <a:rPr lang="en-US" sz="3200" dirty="0"/>
              <a:t> has had a large impact on the field of </a:t>
            </a:r>
            <a:r>
              <a:rPr lang="en-US" sz="3200" dirty="0">
                <a:hlinkClick r:id="rId4" tooltip="Machine learning"/>
              </a:rPr>
              <a:t>machine learning</a:t>
            </a:r>
            <a:r>
              <a:rPr lang="en-US" sz="3200" dirty="0"/>
              <a:t>, specifically in the application of </a:t>
            </a:r>
            <a:r>
              <a:rPr lang="en-US" sz="3200" dirty="0">
                <a:hlinkClick r:id="rId5" tooltip="Deep learning"/>
              </a:rPr>
              <a:t>deep learning</a:t>
            </a:r>
            <a:r>
              <a:rPr lang="en-US" sz="3200" dirty="0"/>
              <a:t> to </a:t>
            </a:r>
            <a:r>
              <a:rPr lang="en-US" sz="3200" dirty="0">
                <a:hlinkClick r:id="rId6" tooltip="Machine vision"/>
              </a:rPr>
              <a:t>machine vision</a:t>
            </a:r>
            <a:r>
              <a:rPr lang="en-US" sz="3200" dirty="0"/>
              <a:t>. As of 2018 it has been cited over 25,000 times.</a:t>
            </a:r>
          </a:p>
          <a:p>
            <a:endParaRPr lang="en-US" sz="3200" dirty="0"/>
          </a:p>
          <a:p>
            <a:r>
              <a:rPr lang="en-US" sz="3200" dirty="0"/>
              <a:t>The original paper's primary result was that the depth of the model was essential for its high performance, which was computationally expensive, but made feasible due to the utilization of GPUs during training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3400"/>
            <a:ext cx="9144000" cy="5755422"/>
          </a:xfrm>
          <a:prstGeom prst="rect">
            <a:avLst/>
          </a:prstGeom>
        </p:spPr>
        <p:txBody>
          <a:bodyPr wrap="square">
            <a:spAutoFit/>
          </a:bodyPr>
          <a:lstStyle/>
          <a:p>
            <a:pPr fontAlgn="base"/>
            <a:r>
              <a:rPr lang="en-US" sz="2800" dirty="0"/>
              <a:t>imagine that if neurons are randomly dropped out of the network during training, that other neurons will have to step in and handle the representation required to make predictions for the missing neurons. </a:t>
            </a:r>
          </a:p>
          <a:p>
            <a:pPr fontAlgn="base"/>
            <a:endParaRPr lang="en-US" sz="2800" dirty="0"/>
          </a:p>
          <a:p>
            <a:pPr fontAlgn="base"/>
            <a:r>
              <a:rPr lang="en-US" sz="2800" dirty="0"/>
              <a:t>This is believed to result in multiple independent internal representations being learned by the network.</a:t>
            </a:r>
          </a:p>
          <a:p>
            <a:pPr fontAlgn="base"/>
            <a:endParaRPr lang="en-US" sz="2800" dirty="0"/>
          </a:p>
          <a:p>
            <a:pPr fontAlgn="base"/>
            <a:r>
              <a:rPr lang="en-US" sz="2800" dirty="0"/>
              <a:t>The effect is that the network becomes less sensitive to the specific weights of neurons.</a:t>
            </a:r>
          </a:p>
          <a:p>
            <a:pPr fontAlgn="base"/>
            <a:endParaRPr lang="en-US" sz="2800" dirty="0"/>
          </a:p>
          <a:p>
            <a:pPr fontAlgn="base"/>
            <a:r>
              <a:rPr lang="en-US" sz="2800" dirty="0"/>
              <a:t> This in turn results in a network that is capable of better generalization and is less likely to </a:t>
            </a:r>
            <a:r>
              <a:rPr lang="en-US" sz="2800" dirty="0" err="1"/>
              <a:t>overfit</a:t>
            </a:r>
            <a:r>
              <a:rPr lang="en-US" sz="2800" dirty="0"/>
              <a:t> the training data</a:t>
            </a:r>
            <a:r>
              <a:rPr lang="en-US" sz="32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3939" name="Picture 3"/>
          <p:cNvPicPr>
            <a:picLocks noChangeAspect="1" noChangeArrowheads="1"/>
          </p:cNvPicPr>
          <p:nvPr/>
        </p:nvPicPr>
        <p:blipFill>
          <a:blip r:embed="rId3" cstate="print"/>
          <a:srcRect/>
          <a:stretch>
            <a:fillRect/>
          </a:stretch>
        </p:blipFill>
        <p:spPr bwMode="auto">
          <a:xfrm>
            <a:off x="0" y="0"/>
            <a:ext cx="9144000" cy="6857999"/>
          </a:xfrm>
          <a:prstGeom prst="rect">
            <a:avLst/>
          </a:prstGeom>
          <a:noFill/>
          <a:ln w="9525">
            <a:noFill/>
            <a:miter lim="800000"/>
            <a:headEnd/>
            <a:tailEnd/>
          </a:ln>
        </p:spPr>
      </p:pic>
      <p:sp>
        <p:nvSpPr>
          <p:cNvPr id="6" name="TextBox 5"/>
          <p:cNvSpPr txBox="1"/>
          <p:nvPr/>
        </p:nvSpPr>
        <p:spPr>
          <a:xfrm>
            <a:off x="1143000" y="1676400"/>
            <a:ext cx="1219200" cy="584775"/>
          </a:xfrm>
          <a:prstGeom prst="rect">
            <a:avLst/>
          </a:prstGeom>
          <a:noFill/>
        </p:spPr>
        <p:txBody>
          <a:bodyPr wrap="square" rtlCol="0">
            <a:spAutoFit/>
          </a:bodyPr>
          <a:lstStyle/>
          <a:p>
            <a:r>
              <a:rPr lang="en-US" sz="1600" dirty="0"/>
              <a:t>Convolution</a:t>
            </a:r>
          </a:p>
          <a:p>
            <a:r>
              <a:rPr lang="en-US" sz="1600" dirty="0"/>
              <a:t>+</a:t>
            </a:r>
            <a:r>
              <a:rPr lang="en-US" sz="1600" dirty="0" err="1"/>
              <a:t>ReLU</a:t>
            </a:r>
            <a:endParaRPr lang="en-US" sz="1600" dirty="0"/>
          </a:p>
        </p:txBody>
      </p:sp>
      <p:sp>
        <p:nvSpPr>
          <p:cNvPr id="7" name="TextBox 6"/>
          <p:cNvSpPr txBox="1"/>
          <p:nvPr/>
        </p:nvSpPr>
        <p:spPr>
          <a:xfrm>
            <a:off x="3124200" y="1447800"/>
            <a:ext cx="990600" cy="369332"/>
          </a:xfrm>
          <a:prstGeom prst="rect">
            <a:avLst/>
          </a:prstGeom>
          <a:noFill/>
        </p:spPr>
        <p:txBody>
          <a:bodyPr wrap="square" rtlCol="0">
            <a:spAutoFit/>
          </a:bodyPr>
          <a:lstStyle/>
          <a:p>
            <a:r>
              <a:rPr lang="en-US" dirty="0"/>
              <a:t> Pooling</a:t>
            </a:r>
          </a:p>
        </p:txBody>
      </p:sp>
      <p:sp>
        <p:nvSpPr>
          <p:cNvPr id="8" name="TextBox 7"/>
          <p:cNvSpPr txBox="1"/>
          <p:nvPr/>
        </p:nvSpPr>
        <p:spPr>
          <a:xfrm>
            <a:off x="5181600" y="1447800"/>
            <a:ext cx="990600" cy="369332"/>
          </a:xfrm>
          <a:prstGeom prst="rect">
            <a:avLst/>
          </a:prstGeom>
          <a:noFill/>
        </p:spPr>
        <p:txBody>
          <a:bodyPr wrap="square" rtlCol="0">
            <a:spAutoFit/>
          </a:bodyPr>
          <a:lstStyle/>
          <a:p>
            <a:r>
              <a:rPr lang="en-US" dirty="0"/>
              <a:t> Pooling</a:t>
            </a:r>
          </a:p>
        </p:txBody>
      </p:sp>
      <p:sp>
        <p:nvSpPr>
          <p:cNvPr id="9" name="TextBox 8"/>
          <p:cNvSpPr txBox="1"/>
          <p:nvPr/>
        </p:nvSpPr>
        <p:spPr>
          <a:xfrm>
            <a:off x="4191000" y="1600200"/>
            <a:ext cx="1219200" cy="584775"/>
          </a:xfrm>
          <a:prstGeom prst="rect">
            <a:avLst/>
          </a:prstGeom>
          <a:noFill/>
        </p:spPr>
        <p:txBody>
          <a:bodyPr wrap="square" rtlCol="0">
            <a:spAutoFit/>
          </a:bodyPr>
          <a:lstStyle/>
          <a:p>
            <a:r>
              <a:rPr lang="en-US" sz="1600" dirty="0"/>
              <a:t>Convolution</a:t>
            </a:r>
          </a:p>
          <a:p>
            <a:r>
              <a:rPr lang="en-US" sz="1600" dirty="0"/>
              <a:t>+</a:t>
            </a:r>
            <a:r>
              <a:rPr lang="en-US" sz="1600" dirty="0" err="1"/>
              <a:t>ReLU</a:t>
            </a:r>
            <a:endParaRPr lang="en-US" sz="1600" dirty="0"/>
          </a:p>
        </p:txBody>
      </p:sp>
      <p:sp>
        <p:nvSpPr>
          <p:cNvPr id="11" name="TextBox 10"/>
          <p:cNvSpPr txBox="1"/>
          <p:nvPr/>
        </p:nvSpPr>
        <p:spPr>
          <a:xfrm>
            <a:off x="6172200" y="1219200"/>
            <a:ext cx="1143000" cy="861774"/>
          </a:xfrm>
          <a:prstGeom prst="rect">
            <a:avLst/>
          </a:prstGeom>
          <a:noFill/>
        </p:spPr>
        <p:txBody>
          <a:bodyPr wrap="square" rtlCol="0">
            <a:spAutoFit/>
          </a:bodyPr>
          <a:lstStyle/>
          <a:p>
            <a:r>
              <a:rPr lang="en-US" dirty="0"/>
              <a:t> </a:t>
            </a:r>
            <a:r>
              <a:rPr lang="en-US" sz="1600" dirty="0"/>
              <a:t>Fully </a:t>
            </a:r>
          </a:p>
          <a:p>
            <a:r>
              <a:rPr lang="en-US" sz="1600" dirty="0"/>
              <a:t>Connected-1,2</a:t>
            </a:r>
          </a:p>
        </p:txBody>
      </p:sp>
      <p:sp>
        <p:nvSpPr>
          <p:cNvPr id="13" name="TextBox 12"/>
          <p:cNvSpPr txBox="1"/>
          <p:nvPr/>
        </p:nvSpPr>
        <p:spPr>
          <a:xfrm>
            <a:off x="7315200" y="1828800"/>
            <a:ext cx="1828800" cy="646331"/>
          </a:xfrm>
          <a:prstGeom prst="rect">
            <a:avLst/>
          </a:prstGeom>
          <a:noFill/>
        </p:spPr>
        <p:txBody>
          <a:bodyPr wrap="square" rtlCol="0">
            <a:spAutoFit/>
          </a:bodyPr>
          <a:lstStyle/>
          <a:p>
            <a:r>
              <a:rPr lang="en-US" dirty="0"/>
              <a:t>  Output Prediction</a:t>
            </a:r>
          </a:p>
        </p:txBody>
      </p:sp>
      <p:graphicFrame>
        <p:nvGraphicFramePr>
          <p:cNvPr id="423940" name="Object 4"/>
          <p:cNvGraphicFramePr>
            <a:graphicFrameLocks noChangeAspect="1"/>
          </p:cNvGraphicFramePr>
          <p:nvPr/>
        </p:nvGraphicFramePr>
        <p:xfrm>
          <a:off x="6440162" y="4572000"/>
          <a:ext cx="2703838" cy="577850"/>
        </p:xfrm>
        <a:graphic>
          <a:graphicData uri="http://schemas.openxmlformats.org/presentationml/2006/ole">
            <mc:AlternateContent xmlns:mc="http://schemas.openxmlformats.org/markup-compatibility/2006">
              <mc:Choice xmlns:v="urn:schemas-microsoft-com:vml" Requires="v">
                <p:oleObj spid="_x0000_s1286149" name="Equation" r:id="rId4" imgW="1841400" imgH="393480" progId="">
                  <p:embed/>
                </p:oleObj>
              </mc:Choice>
              <mc:Fallback>
                <p:oleObj name="Equation" r:id="rId4" imgW="1841400" imgH="39348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0162" y="4572000"/>
                        <a:ext cx="2703838"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FE6A4-2A6F-4BCB-8891-07760A5FA712}"/>
              </a:ext>
            </a:extLst>
          </p:cNvPr>
          <p:cNvSpPr>
            <a:spLocks noGrp="1"/>
          </p:cNvSpPr>
          <p:nvPr>
            <p:ph type="title"/>
          </p:nvPr>
        </p:nvSpPr>
        <p:spPr>
          <a:xfrm>
            <a:off x="457200" y="0"/>
            <a:ext cx="8229600" cy="838200"/>
          </a:xfrm>
        </p:spPr>
        <p:txBody>
          <a:bodyPr/>
          <a:lstStyle/>
          <a:p>
            <a:r>
              <a:rPr lang="en-IN" dirty="0"/>
              <a:t>Process of Convolution Network</a:t>
            </a:r>
          </a:p>
        </p:txBody>
      </p:sp>
      <p:sp>
        <p:nvSpPr>
          <p:cNvPr id="3" name="Content Placeholder 2">
            <a:extLst>
              <a:ext uri="{FF2B5EF4-FFF2-40B4-BE49-F238E27FC236}">
                <a16:creationId xmlns:a16="http://schemas.microsoft.com/office/drawing/2014/main" id="{BDFDE452-D2AE-4816-9BE0-6886EE4DD275}"/>
              </a:ext>
            </a:extLst>
          </p:cNvPr>
          <p:cNvSpPr>
            <a:spLocks noGrp="1"/>
          </p:cNvSpPr>
          <p:nvPr>
            <p:ph idx="1"/>
          </p:nvPr>
        </p:nvSpPr>
        <p:spPr>
          <a:xfrm>
            <a:off x="0" y="762000"/>
            <a:ext cx="9144000" cy="4525963"/>
          </a:xfrm>
        </p:spPr>
        <p:txBody>
          <a:bodyPr>
            <a:noAutofit/>
          </a:bodyPr>
          <a:lstStyle/>
          <a:p>
            <a:r>
              <a:rPr lang="en-US" sz="2400" b="1" dirty="0"/>
              <a:t>Step1:</a:t>
            </a:r>
            <a:r>
              <a:rPr lang="en-US" sz="2400" dirty="0"/>
              <a:t>  Fix number of filters, filter sizes, architecture of the network etc.  Initialize all filters and parameters / weights with random values or already trained</a:t>
            </a:r>
          </a:p>
          <a:p>
            <a:r>
              <a:rPr lang="en-US" sz="2400" b="1" dirty="0"/>
              <a:t>Step2: </a:t>
            </a:r>
            <a:r>
              <a:rPr lang="en-US" sz="2400" dirty="0"/>
              <a:t>The network takes a training image as input, goes through the forward propagation step (convolution, </a:t>
            </a:r>
            <a:r>
              <a:rPr lang="en-US" sz="2400" dirty="0" err="1"/>
              <a:t>ReLU</a:t>
            </a:r>
            <a:r>
              <a:rPr lang="en-US" sz="2400" dirty="0"/>
              <a:t> and pooling operations along with forward propagation in the Fully Connected layer) and finds the output probabilities for each class.</a:t>
            </a:r>
          </a:p>
          <a:p>
            <a:pPr lvl="1"/>
            <a:r>
              <a:rPr lang="en-US" sz="2400" dirty="0"/>
              <a:t>Lets say the output probabilities for the boat image above are [0.2, 0.4, 0.1, 0.3]</a:t>
            </a:r>
          </a:p>
          <a:p>
            <a:pPr lvl="1"/>
            <a:r>
              <a:rPr lang="en-US" sz="2400" dirty="0"/>
              <a:t>Since weights are randomly assigned for the first training example, output probabilities are also random.</a:t>
            </a:r>
          </a:p>
          <a:p>
            <a:pPr lvl="1"/>
            <a:endParaRPr lang="en-US" sz="2400" dirty="0"/>
          </a:p>
          <a:p>
            <a:r>
              <a:rPr lang="en-US" sz="2400" b="1" dirty="0"/>
              <a:t>Step3:</a:t>
            </a:r>
            <a:r>
              <a:rPr lang="en-US" sz="2400" dirty="0"/>
              <a:t> Calculate the total error at the output layer (summation over all 4 classes)</a:t>
            </a:r>
          </a:p>
          <a:p>
            <a:pPr lvl="1"/>
            <a:r>
              <a:rPr lang="en-US" sz="2400" dirty="0"/>
              <a:t> </a:t>
            </a:r>
            <a:r>
              <a:rPr lang="en-US" sz="2400" b="1" dirty="0"/>
              <a:t>Total Error = ∑  ½ (target probability – output probability) ²</a:t>
            </a:r>
            <a:endParaRPr lang="en-US" sz="2400" dirty="0"/>
          </a:p>
          <a:p>
            <a:endParaRPr lang="en-IN" sz="2400" dirty="0"/>
          </a:p>
        </p:txBody>
      </p:sp>
    </p:spTree>
    <p:extLst>
      <p:ext uri="{BB962C8B-B14F-4D97-AF65-F5344CB8AC3E}">
        <p14:creationId xmlns:p14="http://schemas.microsoft.com/office/powerpoint/2010/main" val="72799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370975"/>
          </a:xfrm>
          <a:prstGeom prst="rect">
            <a:avLst/>
          </a:prstGeom>
        </p:spPr>
        <p:txBody>
          <a:bodyPr wrap="square">
            <a:spAutoFit/>
          </a:bodyPr>
          <a:lstStyle/>
          <a:p>
            <a:r>
              <a:rPr lang="en-US" sz="2400" b="1" dirty="0"/>
              <a:t>Step4:</a:t>
            </a:r>
            <a:r>
              <a:rPr lang="en-US" sz="2400" dirty="0"/>
              <a:t> </a:t>
            </a:r>
          </a:p>
          <a:p>
            <a:endParaRPr lang="en-US" sz="2400" dirty="0"/>
          </a:p>
          <a:p>
            <a:pPr>
              <a:buFont typeface="Wingdings" pitchFamily="2" charset="2"/>
              <a:buChar char="§"/>
            </a:pPr>
            <a:r>
              <a:rPr lang="en-US" sz="2400" dirty="0"/>
              <a:t> </a:t>
            </a:r>
            <a:r>
              <a:rPr lang="en-US" sz="2400" b="1" dirty="0"/>
              <a:t>Use </a:t>
            </a:r>
            <a:r>
              <a:rPr lang="en-US" sz="2400" b="1" dirty="0" err="1">
                <a:solidFill>
                  <a:srgbClr val="FF0000"/>
                </a:solidFill>
              </a:rPr>
              <a:t>Backpropagation</a:t>
            </a:r>
            <a:r>
              <a:rPr lang="en-US" sz="2400" b="1" dirty="0"/>
              <a:t> to calculate the </a:t>
            </a:r>
            <a:r>
              <a:rPr lang="en-US" sz="2400" b="1" i="1" dirty="0">
                <a:solidFill>
                  <a:srgbClr val="FF0000"/>
                </a:solidFill>
              </a:rPr>
              <a:t>gradients</a:t>
            </a:r>
            <a:r>
              <a:rPr lang="en-US" sz="2400" b="1" dirty="0"/>
              <a:t> of the error with respect to all weights in the network and use </a:t>
            </a:r>
            <a:r>
              <a:rPr lang="en-US" sz="2400" b="1" i="1" dirty="0">
                <a:solidFill>
                  <a:srgbClr val="FF0000"/>
                </a:solidFill>
              </a:rPr>
              <a:t>gradient descent</a:t>
            </a:r>
            <a:r>
              <a:rPr lang="en-US" sz="2400" b="1" dirty="0"/>
              <a:t> to update all filter values / weights and parameter values to 	minimize the output error.</a:t>
            </a:r>
          </a:p>
          <a:p>
            <a:pPr>
              <a:buFont typeface="Wingdings" pitchFamily="2" charset="2"/>
              <a:buChar char="§"/>
            </a:pPr>
            <a:endParaRPr lang="en-US" sz="2400" b="1" dirty="0"/>
          </a:p>
          <a:p>
            <a:pPr>
              <a:buFont typeface="Wingdings" pitchFamily="2" charset="2"/>
              <a:buChar char="§"/>
            </a:pPr>
            <a:r>
              <a:rPr lang="en-US" sz="2400" b="1" dirty="0"/>
              <a:t>The values of the filter matrix and connection weights get updated  in proportion to their contribution to the total error.</a:t>
            </a:r>
          </a:p>
          <a:p>
            <a:pPr>
              <a:buFont typeface="Wingdings" pitchFamily="2" charset="2"/>
              <a:buChar char="§"/>
            </a:pPr>
            <a:endParaRPr lang="en-US" sz="2400" b="1" dirty="0"/>
          </a:p>
          <a:p>
            <a:pPr>
              <a:buFont typeface="Wingdings" pitchFamily="2" charset="2"/>
              <a:buChar char="§"/>
            </a:pPr>
            <a:r>
              <a:rPr lang="en-US" sz="2400" b="1" dirty="0"/>
              <a:t>When the same image is input again, output probabilities might now be [0.1, 0.1, 0.7, 0.1], which is closer to the target vector [0, 0, 1, 0].</a:t>
            </a:r>
          </a:p>
          <a:p>
            <a:pPr>
              <a:buFont typeface="Wingdings" pitchFamily="2" charset="2"/>
              <a:buChar char="§"/>
            </a:pPr>
            <a:endParaRPr lang="en-US" sz="2400" b="1" dirty="0"/>
          </a:p>
          <a:p>
            <a:pPr>
              <a:buFont typeface="Wingdings" pitchFamily="2" charset="2"/>
              <a:buChar char="§"/>
            </a:pPr>
            <a:r>
              <a:rPr lang="en-US" sz="2400" b="1" dirty="0"/>
              <a:t>This means that the network has </a:t>
            </a:r>
            <a:r>
              <a:rPr lang="en-US" sz="2400" b="1" i="1" dirty="0"/>
              <a:t>learnt</a:t>
            </a:r>
            <a:r>
              <a:rPr lang="en-US" sz="2400" b="1" dirty="0"/>
              <a:t> to classify this particular image correctly by adjusting its weights / filters such that the output error is reduced.</a:t>
            </a:r>
          </a:p>
          <a:p>
            <a:pPr>
              <a:buFont typeface="Wingdings" pitchFamily="2" charset="2"/>
              <a:buChar char="§"/>
            </a:pP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 calcmode="lin" valueType="num">
                                      <p:cBhvr additive="base">
                                        <p:cTn id="3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89844"/>
            <a:ext cx="9144000" cy="5632311"/>
          </a:xfrm>
          <a:prstGeom prst="rect">
            <a:avLst/>
          </a:prstGeom>
        </p:spPr>
        <p:txBody>
          <a:bodyPr wrap="square">
            <a:spAutoFit/>
          </a:bodyPr>
          <a:lstStyle/>
          <a:p>
            <a:r>
              <a:rPr lang="en-US" sz="2400" b="1" dirty="0"/>
              <a:t>Step5:</a:t>
            </a:r>
            <a:r>
              <a:rPr lang="en-US" sz="2400" dirty="0"/>
              <a:t> Repeat steps 2-4 with all images in the training set.</a:t>
            </a:r>
          </a:p>
          <a:p>
            <a:endParaRPr lang="en-US" sz="2400" dirty="0"/>
          </a:p>
          <a:p>
            <a:r>
              <a:rPr lang="en-US" sz="2400" dirty="0"/>
              <a:t>The above steps </a:t>
            </a:r>
            <a:r>
              <a:rPr lang="en-US" sz="2400" i="1" dirty="0"/>
              <a:t>train</a:t>
            </a:r>
            <a:r>
              <a:rPr lang="en-US" sz="2400" dirty="0"/>
              <a:t> the </a:t>
            </a:r>
            <a:r>
              <a:rPr lang="en-US" sz="2400" dirty="0" err="1"/>
              <a:t>ConvNet</a:t>
            </a:r>
            <a:r>
              <a:rPr lang="en-US" sz="2400" dirty="0"/>
              <a:t> – this essentially means that all the weights and parameters of the </a:t>
            </a:r>
            <a:r>
              <a:rPr lang="en-US" sz="2400" dirty="0" err="1"/>
              <a:t>ConvNet</a:t>
            </a:r>
            <a:r>
              <a:rPr lang="en-US" sz="2400" dirty="0"/>
              <a:t> have now been optimized to correctly classify images from the training set.</a:t>
            </a:r>
          </a:p>
          <a:p>
            <a:endParaRPr lang="en-US" sz="2400" dirty="0"/>
          </a:p>
          <a:p>
            <a:r>
              <a:rPr lang="en-US" sz="2400" dirty="0"/>
              <a:t>When a new (unseen) image is input into the </a:t>
            </a:r>
            <a:r>
              <a:rPr lang="en-US" sz="2400" dirty="0" err="1"/>
              <a:t>ConvNet</a:t>
            </a:r>
            <a:r>
              <a:rPr lang="en-US" sz="2400" dirty="0"/>
              <a:t>, the network would go through the forward propagation step and output a probability for each class (for a new image, the output probabilities are calculated using the weights which have been optimized to correctly classify all the previous training examples). </a:t>
            </a:r>
          </a:p>
          <a:p>
            <a:endParaRPr lang="en-US" sz="2400" dirty="0"/>
          </a:p>
          <a:p>
            <a:r>
              <a:rPr lang="en-US" sz="2400" dirty="0"/>
              <a:t>If our training set is large enough, the network will (hopefully) generalize well to new images and classify them into correct categories.</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6306" name="Picture 2"/>
          <p:cNvPicPr>
            <a:picLocks noChangeAspect="1" noChangeArrowheads="1"/>
          </p:cNvPicPr>
          <p:nvPr/>
        </p:nvPicPr>
        <p:blipFill>
          <a:blip r:embed="rId2" cstate="print"/>
          <a:srcRect/>
          <a:stretch>
            <a:fillRect/>
          </a:stretch>
        </p:blipFill>
        <p:spPr bwMode="auto">
          <a:xfrm>
            <a:off x="0" y="0"/>
            <a:ext cx="9024938" cy="6795273"/>
          </a:xfrm>
          <a:prstGeom prst="rect">
            <a:avLst/>
          </a:prstGeom>
          <a:noFill/>
          <a:ln w="9525">
            <a:noFill/>
            <a:miter lim="800000"/>
            <a:headEnd/>
            <a:tailEnd/>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9144000" cy="6629400"/>
          </a:xfrm>
        </p:spPr>
        <p:txBody>
          <a:bodyPr>
            <a:noAutofit/>
          </a:bodyPr>
          <a:lstStyle/>
          <a:p>
            <a:pPr>
              <a:buFont typeface="Wingdings" pitchFamily="2" charset="2"/>
              <a:buChar char="§"/>
            </a:pPr>
            <a:r>
              <a:rPr lang="en-US" sz="2800" dirty="0"/>
              <a:t>There are 3 ways mainly to train a convnet:</a:t>
            </a:r>
          </a:p>
          <a:p>
            <a:pPr lvl="1">
              <a:buFont typeface="Wingdings" pitchFamily="2" charset="2"/>
              <a:buChar char="§"/>
            </a:pPr>
            <a:r>
              <a:rPr lang="en-US" sz="3600" dirty="0">
                <a:solidFill>
                  <a:srgbClr val="FF0000"/>
                </a:solidFill>
              </a:rPr>
              <a:t>Full Batch Gradient Descent</a:t>
            </a:r>
          </a:p>
          <a:p>
            <a:pPr lvl="1">
              <a:buFont typeface="Wingdings" pitchFamily="2" charset="2"/>
              <a:buChar char="§"/>
            </a:pPr>
            <a:r>
              <a:rPr lang="en-US" sz="3600" dirty="0">
                <a:solidFill>
                  <a:srgbClr val="FF0000"/>
                </a:solidFill>
              </a:rPr>
              <a:t>Stochastic Gradient Descent</a:t>
            </a:r>
          </a:p>
          <a:p>
            <a:pPr lvl="1">
              <a:buFont typeface="Wingdings" pitchFamily="2" charset="2"/>
              <a:buChar char="§"/>
            </a:pPr>
            <a:r>
              <a:rPr lang="en-US" sz="3600" dirty="0">
                <a:solidFill>
                  <a:srgbClr val="FF0000"/>
                </a:solidFill>
              </a:rPr>
              <a:t>Mini Batch Gradient Descent</a:t>
            </a:r>
          </a:p>
          <a:p>
            <a:pPr lvl="1">
              <a:buFont typeface="Wingdings" pitchFamily="2" charset="2"/>
              <a:buChar char="§"/>
            </a:pPr>
            <a:endParaRPr lang="en-US" sz="2400" dirty="0"/>
          </a:p>
          <a:p>
            <a:pPr lvl="1">
              <a:buFont typeface="Wingdings" pitchFamily="2" charset="2"/>
              <a:buChar char="§"/>
            </a:pPr>
            <a:endParaRPr lang="en-US" sz="2400" dirty="0"/>
          </a:p>
          <a:p>
            <a:pPr>
              <a:buFont typeface="Wingdings" pitchFamily="2" charset="2"/>
              <a:buChar char="§"/>
            </a:pPr>
            <a:r>
              <a:rPr lang="en-US" sz="2800" dirty="0"/>
              <a:t> </a:t>
            </a:r>
            <a:r>
              <a:rPr lang="en-US" dirty="0"/>
              <a:t>Full </a:t>
            </a:r>
            <a:r>
              <a:rPr lang="en-US" b="1" dirty="0"/>
              <a:t>Batch Gradient Descent</a:t>
            </a:r>
            <a:r>
              <a:rPr lang="en-US" dirty="0"/>
              <a:t>: In Full batch GD, pass </a:t>
            </a:r>
            <a:r>
              <a:rPr lang="en-US" dirty="0">
                <a:solidFill>
                  <a:srgbClr val="FF0000"/>
                </a:solidFill>
              </a:rPr>
              <a:t>the whole input data into the network, compute the loss due to all the data points and then update the parameters of the neural network.</a:t>
            </a:r>
          </a:p>
          <a:p>
            <a:pPr>
              <a:buFont typeface="Wingdings" pitchFamily="2" charset="2"/>
              <a:buChar char="§"/>
            </a:pPr>
            <a:endParaRPr lang="en-US" sz="2400" dirty="0">
              <a:solidFill>
                <a:srgbClr val="FF0000"/>
              </a:solidFill>
            </a:endParaRPr>
          </a:p>
          <a:p>
            <a:pPr>
              <a:buFont typeface="Wingdings" pitchFamily="2" charset="2"/>
              <a:buChar char="§"/>
            </a:pPr>
            <a:endParaRPr lang="en-US" sz="2400"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304800"/>
            <a:ext cx="9144000" cy="5821363"/>
          </a:xfrm>
        </p:spPr>
        <p:txBody>
          <a:bodyPr>
            <a:normAutofit/>
          </a:bodyPr>
          <a:lstStyle/>
          <a:p>
            <a:r>
              <a:rPr lang="en-US" dirty="0"/>
              <a:t> Batch GD actually always updates the weights in the right direction towards minimizing the loss. </a:t>
            </a:r>
          </a:p>
          <a:p>
            <a:endParaRPr lang="en-US" dirty="0"/>
          </a:p>
          <a:p>
            <a:r>
              <a:rPr lang="en-US" dirty="0"/>
              <a:t>But the problem is the computational overhead. </a:t>
            </a:r>
          </a:p>
          <a:p>
            <a:endParaRPr lang="en-US" dirty="0"/>
          </a:p>
          <a:p>
            <a:r>
              <a:rPr lang="en-US" dirty="0"/>
              <a:t>Since the forward pass of a </a:t>
            </a:r>
            <a:r>
              <a:rPr lang="en-US" dirty="0" err="1"/>
              <a:t>convnet</a:t>
            </a:r>
            <a:r>
              <a:rPr lang="en-US" dirty="0"/>
              <a:t> is computationally very expensive due to multiple layers and expensive calculations like convolution and matrix multiplication, it becomes impractical to train a </a:t>
            </a:r>
            <a:r>
              <a:rPr lang="en-US" dirty="0" err="1"/>
              <a:t>Convnet</a:t>
            </a:r>
            <a:r>
              <a:rPr lang="en-US" dirty="0"/>
              <a:t> using batch gradient descent. </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6563A0-9510-4843-B166-F514D1421738}"/>
              </a:ext>
            </a:extLst>
          </p:cNvPr>
          <p:cNvSpPr>
            <a:spLocks noGrp="1"/>
          </p:cNvSpPr>
          <p:nvPr>
            <p:ph idx="4294967295"/>
          </p:nvPr>
        </p:nvSpPr>
        <p:spPr>
          <a:xfrm>
            <a:off x="134332" y="339366"/>
            <a:ext cx="8752493" cy="6518634"/>
          </a:xfrm>
        </p:spPr>
        <p:txBody>
          <a:bodyPr>
            <a:normAutofit fontScale="92500" lnSpcReduction="20000"/>
          </a:bodyPr>
          <a:lstStyle/>
          <a:p>
            <a:pPr>
              <a:buFont typeface="Wingdings" panose="05000000000000000000" pitchFamily="2" charset="2"/>
              <a:buChar char="§"/>
            </a:pPr>
            <a:r>
              <a:rPr lang="en-IN" b="1" dirty="0"/>
              <a:t>Stochastic Gradient Descent</a:t>
            </a:r>
            <a:r>
              <a:rPr lang="en-IN" dirty="0"/>
              <a:t>:</a:t>
            </a:r>
          </a:p>
          <a:p>
            <a:pPr>
              <a:buFont typeface="Wingdings" panose="05000000000000000000" pitchFamily="2" charset="2"/>
              <a:buChar char="§"/>
            </a:pPr>
            <a:endParaRPr lang="en-IN" dirty="0"/>
          </a:p>
          <a:p>
            <a:pPr>
              <a:buFont typeface="Wingdings" panose="05000000000000000000" pitchFamily="2" charset="2"/>
              <a:buChar char="§"/>
            </a:pPr>
            <a:r>
              <a:rPr lang="en-IN" dirty="0"/>
              <a:t> To avoid feeding all the training examples to the neural net to make a single gradient step</a:t>
            </a:r>
          </a:p>
          <a:p>
            <a:pPr>
              <a:buFont typeface="Wingdings" panose="05000000000000000000" pitchFamily="2" charset="2"/>
              <a:buChar char="§"/>
            </a:pPr>
            <a:endParaRPr lang="en-IN" dirty="0"/>
          </a:p>
          <a:p>
            <a:pPr>
              <a:buFont typeface="Wingdings" panose="05000000000000000000" pitchFamily="2" charset="2"/>
              <a:buChar char="§"/>
            </a:pPr>
            <a:r>
              <a:rPr lang="en-IN" dirty="0"/>
              <a:t> In SGD a single training example is fed at a time and make a gradient step. </a:t>
            </a:r>
          </a:p>
          <a:p>
            <a:pPr>
              <a:buFont typeface="Wingdings" panose="05000000000000000000" pitchFamily="2" charset="2"/>
              <a:buChar char="§"/>
            </a:pPr>
            <a:endParaRPr lang="en-IN" dirty="0"/>
          </a:p>
          <a:p>
            <a:pPr>
              <a:buFont typeface="Wingdings" panose="05000000000000000000" pitchFamily="2" charset="2"/>
              <a:buChar char="§"/>
            </a:pPr>
            <a:r>
              <a:rPr lang="en-IN" dirty="0"/>
              <a:t>This means -  we approximate the average loss of the whole training data by just the loss of a single data point, due to which gradient steps might not always be towards the direction of the optimum point. </a:t>
            </a:r>
          </a:p>
          <a:p>
            <a:pPr>
              <a:buFont typeface="Wingdings" panose="05000000000000000000" pitchFamily="2" charset="2"/>
              <a:buChar char="§"/>
            </a:pPr>
            <a:endParaRPr lang="en-IN" dirty="0"/>
          </a:p>
          <a:p>
            <a:pPr>
              <a:buFont typeface="Wingdings" panose="05000000000000000000" pitchFamily="2" charset="2"/>
              <a:buChar char="§"/>
            </a:pPr>
            <a:r>
              <a:rPr lang="en-IN" dirty="0"/>
              <a:t>Training will be fast in SGD but very noisy.</a:t>
            </a:r>
          </a:p>
        </p:txBody>
      </p:sp>
    </p:spTree>
    <p:extLst>
      <p:ext uri="{BB962C8B-B14F-4D97-AF65-F5344CB8AC3E}">
        <p14:creationId xmlns:p14="http://schemas.microsoft.com/office/powerpoint/2010/main" val="101984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8991600" cy="3539430"/>
          </a:xfrm>
          <a:prstGeom prst="rect">
            <a:avLst/>
          </a:prstGeom>
        </p:spPr>
        <p:txBody>
          <a:bodyPr wrap="square">
            <a:spAutoFit/>
          </a:bodyPr>
          <a:lstStyle/>
          <a:p>
            <a:r>
              <a:rPr lang="en-IN" sz="3200" dirty="0"/>
              <a:t>Batch GD makes accurate gradient steps but has a huge computational overhead </a:t>
            </a:r>
          </a:p>
          <a:p>
            <a:endParaRPr lang="en-IN" sz="3200" dirty="0"/>
          </a:p>
          <a:p>
            <a:r>
              <a:rPr lang="en-IN" sz="3200" dirty="0"/>
              <a:t>and </a:t>
            </a:r>
          </a:p>
          <a:p>
            <a:endParaRPr lang="en-IN" sz="3200" dirty="0"/>
          </a:p>
          <a:p>
            <a:r>
              <a:rPr lang="en-IN" sz="3200" dirty="0"/>
              <a:t>SGD  has less computational overhead but may not always move towards the optimum point. </a:t>
            </a:r>
            <a:endParaRPr lang="en-US" sz="3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descr="Image result"/>
          <p:cNvPicPr>
            <a:picLocks noChangeAspect="1" noChangeArrowheads="1"/>
          </p:cNvPicPr>
          <p:nvPr/>
        </p:nvPicPr>
        <p:blipFill>
          <a:blip r:embed="rId2" cstate="print"/>
          <a:srcRect/>
          <a:stretch>
            <a:fillRect/>
          </a:stretch>
        </p:blipFill>
        <p:spPr bwMode="auto">
          <a:xfrm>
            <a:off x="152400" y="0"/>
            <a:ext cx="3810000" cy="3810000"/>
          </a:xfrm>
          <a:prstGeom prst="rect">
            <a:avLst/>
          </a:prstGeom>
          <a:noFill/>
        </p:spPr>
      </p:pic>
      <p:sp>
        <p:nvSpPr>
          <p:cNvPr id="5" name="Rectangle 4"/>
          <p:cNvSpPr/>
          <p:nvPr/>
        </p:nvSpPr>
        <p:spPr>
          <a:xfrm>
            <a:off x="0" y="3962400"/>
            <a:ext cx="9144000" cy="2246769"/>
          </a:xfrm>
          <a:prstGeom prst="rect">
            <a:avLst/>
          </a:prstGeom>
        </p:spPr>
        <p:txBody>
          <a:bodyPr wrap="square">
            <a:spAutoFit/>
          </a:bodyPr>
          <a:lstStyle/>
          <a:p>
            <a:r>
              <a:rPr lang="en-US" sz="2800" dirty="0"/>
              <a:t>I’m a staff research scientist at Google Brain, where I lead a research group studying adversarial techniques in AI (adversarial examples, generative adversarial networks, etc.). Together with </a:t>
            </a:r>
            <a:r>
              <a:rPr lang="en-US" sz="2800" dirty="0" err="1"/>
              <a:t>Yoshua</a:t>
            </a:r>
            <a:r>
              <a:rPr lang="en-US" sz="2800" dirty="0"/>
              <a:t> </a:t>
            </a:r>
            <a:r>
              <a:rPr lang="en-US" sz="2800" dirty="0" err="1"/>
              <a:t>Bengio</a:t>
            </a:r>
            <a:r>
              <a:rPr lang="en-US" sz="2800" dirty="0"/>
              <a:t> and Aaron </a:t>
            </a:r>
            <a:r>
              <a:rPr lang="en-US" sz="2800" dirty="0" err="1"/>
              <a:t>Courville</a:t>
            </a:r>
            <a:r>
              <a:rPr lang="en-US" sz="2800" dirty="0"/>
              <a:t>, I wrote the deep learning textbook (</a:t>
            </a:r>
            <a:r>
              <a:rPr lang="en-US" sz="2800" dirty="0">
                <a:hlinkClick r:id="rId3"/>
              </a:rPr>
              <a:t>www.deeplearningbook.org</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8546"/>
                                        </p:tgtEl>
                                        <p:attrNameLst>
                                          <p:attrName>style.visibility</p:attrName>
                                        </p:attrNameLst>
                                      </p:cBhvr>
                                      <p:to>
                                        <p:strVal val="visible"/>
                                      </p:to>
                                    </p:set>
                                    <p:anim calcmode="lin" valueType="num">
                                      <p:cBhvr additive="base">
                                        <p:cTn id="7" dur="500" fill="hold"/>
                                        <p:tgtEl>
                                          <p:spTgt spid="108546"/>
                                        </p:tgtEl>
                                        <p:attrNameLst>
                                          <p:attrName>ppt_x</p:attrName>
                                        </p:attrNameLst>
                                      </p:cBhvr>
                                      <p:tavLst>
                                        <p:tav tm="0">
                                          <p:val>
                                            <p:strVal val="#ppt_x"/>
                                          </p:val>
                                        </p:tav>
                                        <p:tav tm="100000">
                                          <p:val>
                                            <p:strVal val="#ppt_x"/>
                                          </p:val>
                                        </p:tav>
                                      </p:tavLst>
                                    </p:anim>
                                    <p:anim calcmode="lin" valueType="num">
                                      <p:cBhvr additive="base">
                                        <p:cTn id="8" dur="500" fill="hold"/>
                                        <p:tgtEl>
                                          <p:spTgt spid="1085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8898" name="Picture 2"/>
          <p:cNvPicPr>
            <a:picLocks noChangeAspect="1" noChangeArrowheads="1"/>
          </p:cNvPicPr>
          <p:nvPr/>
        </p:nvPicPr>
        <p:blipFill>
          <a:blip r:embed="rId2" cstate="print"/>
          <a:srcRect/>
          <a:stretch>
            <a:fillRect/>
          </a:stretch>
        </p:blipFill>
        <p:spPr bwMode="auto">
          <a:xfrm>
            <a:off x="0" y="0"/>
            <a:ext cx="9144001" cy="4038600"/>
          </a:xfrm>
          <a:prstGeom prst="rect">
            <a:avLst/>
          </a:prstGeom>
          <a:noFill/>
          <a:ln w="9525">
            <a:noFill/>
            <a:miter lim="800000"/>
            <a:headEnd/>
            <a:tailEnd/>
          </a:ln>
        </p:spPr>
      </p:pic>
      <p:pic>
        <p:nvPicPr>
          <p:cNvPr id="1488900" name="Picture 4" descr="Image result for difference between Batch, Mini batch and SGD"/>
          <p:cNvPicPr>
            <a:picLocks noChangeAspect="1" noChangeArrowheads="1"/>
          </p:cNvPicPr>
          <p:nvPr/>
        </p:nvPicPr>
        <p:blipFill>
          <a:blip r:embed="rId3" cstate="print">
            <a:lum bright="-47000"/>
          </a:blip>
          <a:srcRect/>
          <a:stretch>
            <a:fillRect/>
          </a:stretch>
        </p:blipFill>
        <p:spPr bwMode="auto">
          <a:xfrm>
            <a:off x="0" y="4267199"/>
            <a:ext cx="9144000" cy="259341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88898"/>
                                        </p:tgtEl>
                                        <p:attrNameLst>
                                          <p:attrName>style.visibility</p:attrName>
                                        </p:attrNameLst>
                                      </p:cBhvr>
                                      <p:to>
                                        <p:strVal val="visible"/>
                                      </p:to>
                                    </p:set>
                                    <p:anim calcmode="lin" valueType="num">
                                      <p:cBhvr additive="base">
                                        <p:cTn id="7" dur="500" fill="hold"/>
                                        <p:tgtEl>
                                          <p:spTgt spid="1488898"/>
                                        </p:tgtEl>
                                        <p:attrNameLst>
                                          <p:attrName>ppt_x</p:attrName>
                                        </p:attrNameLst>
                                      </p:cBhvr>
                                      <p:tavLst>
                                        <p:tav tm="0">
                                          <p:val>
                                            <p:strVal val="#ppt_x"/>
                                          </p:val>
                                        </p:tav>
                                        <p:tav tm="100000">
                                          <p:val>
                                            <p:strVal val="#ppt_x"/>
                                          </p:val>
                                        </p:tav>
                                      </p:tavLst>
                                    </p:anim>
                                    <p:anim calcmode="lin" valueType="num">
                                      <p:cBhvr additive="base">
                                        <p:cTn id="8" dur="500" fill="hold"/>
                                        <p:tgtEl>
                                          <p:spTgt spid="14888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88900"/>
                                        </p:tgtEl>
                                        <p:attrNameLst>
                                          <p:attrName>style.visibility</p:attrName>
                                        </p:attrNameLst>
                                      </p:cBhvr>
                                      <p:to>
                                        <p:strVal val="visible"/>
                                      </p:to>
                                    </p:set>
                                    <p:anim calcmode="lin" valueType="num">
                                      <p:cBhvr additive="base">
                                        <p:cTn id="13" dur="500" fill="hold"/>
                                        <p:tgtEl>
                                          <p:spTgt spid="1488900"/>
                                        </p:tgtEl>
                                        <p:attrNameLst>
                                          <p:attrName>ppt_x</p:attrName>
                                        </p:attrNameLst>
                                      </p:cBhvr>
                                      <p:tavLst>
                                        <p:tav tm="0">
                                          <p:val>
                                            <p:strVal val="#ppt_x"/>
                                          </p:val>
                                        </p:tav>
                                        <p:tav tm="100000">
                                          <p:val>
                                            <p:strVal val="#ppt_x"/>
                                          </p:val>
                                        </p:tav>
                                      </p:tavLst>
                                    </p:anim>
                                    <p:anim calcmode="lin" valueType="num">
                                      <p:cBhvr additive="base">
                                        <p:cTn id="14" dur="500" fill="hold"/>
                                        <p:tgtEl>
                                          <p:spTgt spid="14889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555641"/>
          </a:xfrm>
          <a:prstGeom prst="rect">
            <a:avLst/>
          </a:prstGeom>
        </p:spPr>
        <p:txBody>
          <a:bodyPr wrap="square">
            <a:spAutoFit/>
          </a:bodyPr>
          <a:lstStyle/>
          <a:p>
            <a:pPr>
              <a:buFont typeface="Wingdings" panose="05000000000000000000" pitchFamily="2" charset="2"/>
              <a:buChar char="§"/>
            </a:pPr>
            <a:r>
              <a:rPr lang="en-IN" sz="3600" b="1" dirty="0"/>
              <a:t>Mini Batch Gradient Descent</a:t>
            </a:r>
            <a:r>
              <a:rPr lang="en-IN" sz="3600" dirty="0"/>
              <a:t>: </a:t>
            </a:r>
          </a:p>
          <a:p>
            <a:pPr>
              <a:buFont typeface="Wingdings" panose="05000000000000000000" pitchFamily="2" charset="2"/>
              <a:buChar char="§"/>
            </a:pPr>
            <a:endParaRPr lang="en-IN" sz="2400" dirty="0"/>
          </a:p>
          <a:p>
            <a:pPr>
              <a:buFont typeface="Wingdings" panose="05000000000000000000" pitchFamily="2" charset="2"/>
              <a:buChar char="§"/>
            </a:pPr>
            <a:r>
              <a:rPr lang="en-IN" sz="2400" b="1" dirty="0"/>
              <a:t>In mini batch gradient descent, we try to have the best of both worlds.</a:t>
            </a:r>
          </a:p>
          <a:p>
            <a:pPr>
              <a:buFont typeface="Wingdings" panose="05000000000000000000" pitchFamily="2" charset="2"/>
              <a:buChar char="§"/>
            </a:pPr>
            <a:endParaRPr lang="en-IN" sz="2400" b="1" dirty="0"/>
          </a:p>
          <a:p>
            <a:pPr>
              <a:buFont typeface="Wingdings" panose="05000000000000000000" pitchFamily="2" charset="2"/>
              <a:buChar char="§"/>
            </a:pPr>
            <a:r>
              <a:rPr lang="en-IN" sz="2400" b="1" dirty="0"/>
              <a:t> Instead of feeding the whole data or a single data point at a time, we feed small batches of data. For e.g. We have 10,000 images in training dataset and while training we feed 32 images to the neural net at a time and then make the gradient update. </a:t>
            </a:r>
          </a:p>
          <a:p>
            <a:pPr>
              <a:buFont typeface="Wingdings" panose="05000000000000000000" pitchFamily="2" charset="2"/>
              <a:buChar char="§"/>
            </a:pPr>
            <a:endParaRPr lang="en-IN" sz="2400" b="1" dirty="0"/>
          </a:p>
          <a:p>
            <a:pPr>
              <a:buFont typeface="Wingdings" panose="05000000000000000000" pitchFamily="2" charset="2"/>
              <a:buChar char="§"/>
            </a:pPr>
            <a:r>
              <a:rPr lang="en-IN" sz="2400" b="1" dirty="0"/>
              <a:t>This makes the training fast and also has smoother gradient updates then SGD. </a:t>
            </a:r>
          </a:p>
          <a:p>
            <a:pPr>
              <a:buFont typeface="Wingdings" panose="05000000000000000000" pitchFamily="2" charset="2"/>
              <a:buChar char="§"/>
            </a:pPr>
            <a:endParaRPr lang="en-IN" sz="2400" b="1" dirty="0"/>
          </a:p>
          <a:p>
            <a:pPr>
              <a:buFont typeface="Wingdings" panose="05000000000000000000" pitchFamily="2" charset="2"/>
              <a:buChar char="§"/>
            </a:pPr>
            <a:r>
              <a:rPr lang="en-IN" sz="2400" b="1" dirty="0"/>
              <a:t>Mini batch gradient descent is used in all deep learning applications.</a:t>
            </a:r>
          </a:p>
          <a:p>
            <a:endParaRPr lang="en-IN" sz="2400" b="1" dirty="0"/>
          </a:p>
          <a:p>
            <a:r>
              <a:rPr lang="en-IN" sz="2400" b="1" dirty="0"/>
              <a:t>Note: In many books or articles people use the name Stochastic Gradient Descent for the Mini batch gradient descent too.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 calcmode="lin" valueType="num">
                                      <p:cBhvr additive="base">
                                        <p:cTn id="3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 calcmode="lin" valueType="num">
                                      <p:cBhvr additive="base">
                                        <p:cTn id="37"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9144000" cy="7772400"/>
          </a:xfrm>
        </p:spPr>
        <p:txBody>
          <a:bodyPr>
            <a:normAutofit fontScale="47500" lnSpcReduction="20000"/>
          </a:bodyPr>
          <a:lstStyle/>
          <a:p>
            <a:pPr>
              <a:buNone/>
            </a:pPr>
            <a:r>
              <a:rPr lang="en-US" sz="3800" b="1" dirty="0">
                <a:solidFill>
                  <a:srgbClr val="FF0000"/>
                </a:solidFill>
              </a:rPr>
              <a:t>The pseudo code for implementing the forward pass of the convnet as we just described is as follows:</a:t>
            </a:r>
          </a:p>
          <a:p>
            <a:pPr>
              <a:buNone/>
            </a:pPr>
            <a:endParaRPr lang="en-US" dirty="0"/>
          </a:p>
          <a:p>
            <a:pPr>
              <a:buFont typeface="Wingdings" pitchFamily="2" charset="2"/>
              <a:buChar char="§"/>
            </a:pPr>
            <a:r>
              <a:rPr lang="en-US" sz="3400" i="1" dirty="0">
                <a:latin typeface="Times New Roman" pitchFamily="18" charset="0"/>
                <a:cs typeface="Times New Roman" pitchFamily="18" charset="0"/>
              </a:rPr>
              <a:t>CNN_Forward</a:t>
            </a:r>
            <a:r>
              <a:rPr lang="en-US" sz="3400" dirty="0">
                <a:latin typeface="Times New Roman" pitchFamily="18" charset="0"/>
                <a:cs typeface="Times New Roman" pitchFamily="18" charset="0"/>
              </a:rPr>
              <a:t>(X, num_outputs)</a:t>
            </a:r>
            <a:r>
              <a:rPr lang="en-US" sz="3400" dirty="0"/>
              <a:t>:</a:t>
            </a:r>
          </a:p>
          <a:p>
            <a:pPr lvl="1">
              <a:buFont typeface="Wingdings" pitchFamily="2" charset="2"/>
              <a:buChar char="§"/>
            </a:pPr>
            <a:r>
              <a:rPr lang="en-US" sz="5100" dirty="0">
                <a:latin typeface="Times New Roman" pitchFamily="18" charset="0"/>
                <a:cs typeface="Times New Roman" pitchFamily="18" charset="0"/>
              </a:rPr>
              <a:t>a1 = conv2d(input = X, filter_size = [3,3,depth(X)], num_filters = 64, stride = 1, padding = ‘same’ )</a:t>
            </a:r>
          </a:p>
          <a:p>
            <a:pPr lvl="1">
              <a:buFont typeface="Wingdings" pitchFamily="2" charset="2"/>
              <a:buChar char="§"/>
            </a:pPr>
            <a:r>
              <a:rPr lang="en-US" sz="5100" dirty="0">
                <a:latin typeface="Times New Roman" pitchFamily="18" charset="0"/>
                <a:cs typeface="Times New Roman" pitchFamily="18" charset="0"/>
              </a:rPr>
              <a:t>a1 = relu(a1)</a:t>
            </a:r>
          </a:p>
          <a:p>
            <a:pPr lvl="1">
              <a:buFont typeface="Wingdings" pitchFamily="2" charset="2"/>
              <a:buChar char="§"/>
            </a:pPr>
            <a:r>
              <a:rPr lang="en-US" sz="5100" dirty="0">
                <a:latin typeface="Times New Roman" pitchFamily="18" charset="0"/>
                <a:cs typeface="Times New Roman" pitchFamily="18" charset="0"/>
              </a:rPr>
              <a:t>a2 = max_pool2d(input = a1, filter_size = [2,2], stride = 2)</a:t>
            </a:r>
          </a:p>
          <a:p>
            <a:pPr lvl="1">
              <a:buFont typeface="Wingdings" pitchFamily="2" charset="2"/>
              <a:buChar char="§"/>
            </a:pPr>
            <a:r>
              <a:rPr lang="en-US" sz="5100" dirty="0">
                <a:latin typeface="Times New Roman" pitchFamily="18" charset="0"/>
                <a:cs typeface="Times New Roman" pitchFamily="18" charset="0"/>
              </a:rPr>
              <a:t>a3 = conv2d(input = a2, filter_size = [3,3,depth(a2)], num_filters = 32, stride = 1, padding = ‘same’)</a:t>
            </a:r>
          </a:p>
          <a:p>
            <a:pPr lvl="1">
              <a:buFont typeface="Wingdings" pitchFamily="2" charset="2"/>
              <a:buChar char="§"/>
            </a:pPr>
            <a:r>
              <a:rPr lang="en-US" sz="5100" dirty="0">
                <a:latin typeface="Times New Roman" pitchFamily="18" charset="0"/>
                <a:cs typeface="Times New Roman" pitchFamily="18" charset="0"/>
              </a:rPr>
              <a:t>a3 = relu(a3)</a:t>
            </a:r>
          </a:p>
          <a:p>
            <a:pPr lvl="1">
              <a:buFont typeface="Wingdings" pitchFamily="2" charset="2"/>
              <a:buChar char="§"/>
            </a:pPr>
            <a:r>
              <a:rPr lang="en-US" sz="5100" dirty="0">
                <a:latin typeface="Times New Roman" pitchFamily="18" charset="0"/>
                <a:cs typeface="Times New Roman" pitchFamily="18" charset="0"/>
              </a:rPr>
              <a:t>a4 = max_pool2d(input = a3, filter_size = [2,2], stride = 2)</a:t>
            </a:r>
          </a:p>
          <a:p>
            <a:pPr lvl="1">
              <a:buFont typeface="Wingdings" pitchFamily="2" charset="2"/>
              <a:buChar char="§"/>
            </a:pPr>
            <a:r>
              <a:rPr lang="en-US" sz="5100" dirty="0">
                <a:latin typeface="Times New Roman" pitchFamily="18" charset="0"/>
                <a:cs typeface="Times New Roman" pitchFamily="18" charset="0"/>
              </a:rPr>
              <a:t>a4 = flatten(a4)</a:t>
            </a:r>
          </a:p>
          <a:p>
            <a:pPr lvl="1">
              <a:buFont typeface="Wingdings" pitchFamily="2" charset="2"/>
              <a:buChar char="§"/>
            </a:pPr>
            <a:r>
              <a:rPr lang="en-US" sz="5100" dirty="0">
                <a:latin typeface="Times New Roman" pitchFamily="18" charset="0"/>
                <a:cs typeface="Times New Roman" pitchFamily="18" charset="0"/>
              </a:rPr>
              <a:t> a5 = fully_connected(input = a4, num_units = 128)</a:t>
            </a:r>
          </a:p>
          <a:p>
            <a:pPr lvl="1">
              <a:buFont typeface="Wingdings" pitchFamily="2" charset="2"/>
              <a:buChar char="§"/>
            </a:pPr>
            <a:r>
              <a:rPr lang="en-US" sz="5100" dirty="0">
                <a:latin typeface="Times New Roman" pitchFamily="18" charset="0"/>
                <a:cs typeface="Times New Roman" pitchFamily="18" charset="0"/>
              </a:rPr>
              <a:t> a5 = relu(a5)</a:t>
            </a:r>
          </a:p>
          <a:p>
            <a:pPr lvl="1">
              <a:buFont typeface="Wingdings" pitchFamily="2" charset="2"/>
              <a:buChar char="§"/>
            </a:pPr>
            <a:r>
              <a:rPr lang="en-US" sz="5100" dirty="0">
                <a:latin typeface="Times New Roman" pitchFamily="18" charset="0"/>
                <a:cs typeface="Times New Roman" pitchFamily="18" charset="0"/>
              </a:rPr>
              <a:t>a6 = 	fully_connected(input = a5, num_units = num_outputs)</a:t>
            </a:r>
          </a:p>
          <a:p>
            <a:pPr lvl="1">
              <a:buFont typeface="Wingdings" pitchFamily="2" charset="2"/>
              <a:buChar char="§"/>
            </a:pPr>
            <a:r>
              <a:rPr lang="en-US" sz="5100" dirty="0">
                <a:latin typeface="Times New Roman" pitchFamily="18" charset="0"/>
                <a:cs typeface="Times New Roman" pitchFamily="18" charset="0"/>
              </a:rPr>
              <a:t>Return a6</a:t>
            </a:r>
          </a:p>
          <a:p>
            <a:pPr lvl="1">
              <a:buFont typeface="Wingdings" pitchFamily="2" charset="2"/>
              <a:buChar char="§"/>
            </a:pPr>
            <a:endParaRPr lang="en-US" sz="3800" dirty="0">
              <a:latin typeface="Times New Roman" pitchFamily="18" charset="0"/>
              <a:cs typeface="Times New Roman" pitchFamily="18" charset="0"/>
            </a:endParaRPr>
          </a:p>
          <a:p>
            <a:pPr lvl="1">
              <a:buNone/>
            </a:pPr>
            <a:r>
              <a:rPr lang="en-US" sz="3800" dirty="0"/>
              <a:t>    Note: conv2d, max_pool2d, fully_connected are the functions which compute the outputs of </a:t>
            </a:r>
            <a:r>
              <a:rPr lang="en-US" sz="3800" dirty="0" err="1"/>
              <a:t>convolutional</a:t>
            </a:r>
            <a:r>
              <a:rPr lang="en-US" sz="3800" dirty="0"/>
              <a:t>, pooling    and fully connected layers. The function depth() calculates the depth of a 3d volume and padding = ‘same’ means we want to pad the input in such a way so that height and width of the input remains same after convolution</a:t>
            </a:r>
          </a:p>
          <a:p>
            <a:pPr>
              <a:buNone/>
            </a:pPr>
            <a:r>
              <a:rPr lang="en-US" sz="3400" dirty="0"/>
              <a:t>		</a:t>
            </a:r>
          </a:p>
          <a:p>
            <a:pPr>
              <a:buFont typeface="Wingdings" pitchFamily="2" charset="2"/>
              <a:buChar char="§"/>
            </a:pPr>
            <a:endParaRPr lang="en-US" dirty="0"/>
          </a:p>
        </p:txBody>
      </p:sp>
      <p:sp>
        <p:nvSpPr>
          <p:cNvPr id="1035" name="Rectangle 11"/>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36" name="Rectangle 12"/>
          <p:cNvSpPr>
            <a:spLocks noChangeArrowheads="1"/>
          </p:cNvSpPr>
          <p:nvPr/>
        </p:nvSpPr>
        <p:spPr bwMode="auto">
          <a:xfrm>
            <a:off x="0" y="0"/>
            <a:ext cx="0" cy="0"/>
          </a:xfrm>
          <a:prstGeom prst="rect">
            <a:avLst/>
          </a:prstGeom>
          <a:solidFill>
            <a:schemeClr val="accent1"/>
          </a:solidFill>
          <a:ln w="9525">
            <a:solidFill>
              <a:schemeClr val="tx1"/>
            </a:solid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chemeClr val="tx1"/>
                </a:solidFill>
                <a:effectLst/>
                <a:latin typeface="Times New Roman" pitchFamily="18" charset="0"/>
                <a:ea typeface="SimSun" pitchFamily="2" charset="-122"/>
                <a:cs typeface="Times New Roman" pitchFamily="18" charset="0"/>
              </a:rPr>
              <a:t>Algorithm 1</a:t>
            </a:r>
            <a:r>
              <a:rPr kumimoji="0" lang="en-US" sz="800" b="0" i="0" u="none" strike="noStrike" cap="none" normalizeH="0" baseline="0">
                <a:ln>
                  <a:noFill/>
                </a:ln>
                <a:solidFill>
                  <a:schemeClr val="tx1"/>
                </a:solidFill>
                <a:effectLst/>
                <a:latin typeface="Times New Roman" pitchFamily="18" charset="0"/>
                <a:ea typeface="SimSun" pitchFamily="2" charset="-122"/>
                <a:cs typeface="Times New Roman" pitchFamily="18" charset="0"/>
              </a:rPr>
              <a:t>: A function that reduces the dimensions of X from n to k</a:t>
            </a:r>
            <a:endParaRPr kumimoji="0" lang="en-US" sz="12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800" b="0" i="0" u="sng" strike="noStrike" cap="none" normalizeH="0" baseline="0">
                <a:ln>
                  <a:noFill/>
                </a:ln>
                <a:solidFill>
                  <a:srgbClr val="000000"/>
                </a:solidFill>
                <a:effectLst/>
                <a:latin typeface="Times New Roman" pitchFamily="18" charset="0"/>
                <a:ea typeface="Arial" pitchFamily="34" charset="0"/>
                <a:cs typeface="Times New Roman" pitchFamily="18" charset="0"/>
              </a:rPr>
              <a:t>PCA</a:t>
            </a:r>
            <a:r>
              <a:rPr kumimoji="0" lang="en-US" sz="800" b="0" i="0" u="none" strike="noStrike" cap="none" normalizeH="0" baseline="0">
                <a:ln>
                  <a:noFill/>
                </a:ln>
                <a:solidFill>
                  <a:srgbClr val="000000"/>
                </a:solidFill>
                <a:effectLst/>
                <a:latin typeface="Times New Roman" pitchFamily="18" charset="0"/>
                <a:ea typeface="Arial" pitchFamily="34" charset="0"/>
                <a:cs typeface="Times New Roman" pitchFamily="18" charset="0"/>
              </a:rPr>
              <a:t> (X, Y, </a:t>
            </a:r>
            <a:r>
              <a:rPr kumimoji="0" lang="en-US" sz="800" b="0" i="1" u="none" strike="noStrike" cap="none" normalizeH="0" baseline="0">
                <a:ln>
                  <a:noFill/>
                </a:ln>
                <a:solidFill>
                  <a:srgbClr val="000000"/>
                </a:solidFill>
                <a:effectLst/>
                <a:latin typeface="Times New Roman" pitchFamily="18" charset="0"/>
                <a:ea typeface="Arial" pitchFamily="34" charset="0"/>
                <a:cs typeface="Times New Roman" pitchFamily="18" charset="0"/>
              </a:rPr>
              <a:t>k)</a:t>
            </a:r>
            <a:r>
              <a:rPr kumimoji="0" lang="en-US" sz="800" b="0" i="0" u="none" strike="noStrike" cap="none" normalizeH="0" baseline="0">
                <a:ln>
                  <a:noFill/>
                </a:ln>
                <a:solidFill>
                  <a:srgbClr val="000000"/>
                </a:solidFill>
                <a:effectLst/>
                <a:latin typeface="Times New Roman" pitchFamily="18" charset="0"/>
                <a:ea typeface="Arial" pitchFamily="34" charset="0"/>
                <a:cs typeface="Times New Roman" pitchFamily="18" charset="0"/>
              </a:rPr>
              <a:t>;</a:t>
            </a:r>
            <a:endParaRPr kumimoji="0" lang="en-US" sz="12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a:ln>
                  <a:noFill/>
                </a:ln>
                <a:solidFill>
                  <a:srgbClr val="000000"/>
                </a:solidFill>
                <a:effectLst/>
                <a:latin typeface="Times New Roman" pitchFamily="18" charset="0"/>
                <a:ea typeface="Arial" pitchFamily="34" charset="0"/>
                <a:cs typeface="Times New Roman" pitchFamily="18" charset="0"/>
              </a:rPr>
              <a:t>Input</a:t>
            </a:r>
            <a:r>
              <a:rPr kumimoji="0" lang="en-US" sz="800" b="0" i="0" u="none" strike="noStrike" cap="none" normalizeH="0" baseline="0">
                <a:ln>
                  <a:noFill/>
                </a:ln>
                <a:solidFill>
                  <a:srgbClr val="000000"/>
                </a:solidFill>
                <a:effectLst/>
                <a:latin typeface="Times New Roman" pitchFamily="18" charset="0"/>
                <a:ea typeface="Arial" pitchFamily="34" charset="0"/>
                <a:cs typeface="Times New Roman" pitchFamily="18" charset="0"/>
              </a:rPr>
              <a:t>: X: Training data, </a:t>
            </a:r>
            <a:r>
              <a:rPr kumimoji="0" lang="en-US" sz="800" b="0" i="1" u="none" strike="noStrike" cap="none" normalizeH="0" baseline="0">
                <a:ln>
                  <a:noFill/>
                </a:ln>
                <a:solidFill>
                  <a:srgbClr val="000000"/>
                </a:solidFill>
                <a:effectLst/>
                <a:latin typeface="Times New Roman" pitchFamily="18" charset="0"/>
                <a:ea typeface="Arial" pitchFamily="34" charset="0"/>
                <a:cs typeface="Times New Roman" pitchFamily="18" charset="0"/>
              </a:rPr>
              <a:t>k</a:t>
            </a:r>
            <a:r>
              <a:rPr kumimoji="0" lang="en-US" sz="800" b="0" i="0" u="none" strike="noStrike" cap="none" normalizeH="0" baseline="0">
                <a:ln>
                  <a:noFill/>
                </a:ln>
                <a:solidFill>
                  <a:srgbClr val="000000"/>
                </a:solidFill>
                <a:effectLst/>
                <a:latin typeface="Times New Roman" pitchFamily="18" charset="0"/>
                <a:ea typeface="Arial" pitchFamily="34" charset="0"/>
                <a:cs typeface="Times New Roman" pitchFamily="18" charset="0"/>
              </a:rPr>
              <a:t>: number of principal components</a:t>
            </a:r>
            <a:endParaRPr kumimoji="0" lang="en-US" sz="12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a:ln>
                  <a:noFill/>
                </a:ln>
                <a:solidFill>
                  <a:srgbClr val="000000"/>
                </a:solidFill>
                <a:effectLst/>
                <a:latin typeface="Times New Roman" pitchFamily="18" charset="0"/>
                <a:ea typeface="Arial" pitchFamily="34" charset="0"/>
                <a:cs typeface="Times New Roman" pitchFamily="18" charset="0"/>
              </a:rPr>
              <a:t>Output</a:t>
            </a:r>
            <a:r>
              <a:rPr kumimoji="0" lang="en-US" sz="800" b="0" i="0" u="none" strike="noStrike" cap="none" normalizeH="0" baseline="0">
                <a:ln>
                  <a:noFill/>
                </a:ln>
                <a:solidFill>
                  <a:srgbClr val="000000"/>
                </a:solidFill>
                <a:effectLst/>
                <a:latin typeface="Times New Roman" pitchFamily="18" charset="0"/>
                <a:ea typeface="Arial" pitchFamily="34" charset="0"/>
                <a:cs typeface="Times New Roman" pitchFamily="18" charset="0"/>
              </a:rPr>
              <a:t>: X</a:t>
            </a:r>
            <a:r>
              <a:rPr kumimoji="0" lang="en-US" sz="800" b="0" i="1" u="none" strike="noStrike" cap="none" normalizeH="0" baseline="-30000">
                <a:ln>
                  <a:noFill/>
                </a:ln>
                <a:solidFill>
                  <a:srgbClr val="000000"/>
                </a:solidFill>
                <a:effectLst/>
                <a:latin typeface="Times New Roman" pitchFamily="18" charset="0"/>
                <a:ea typeface="Arial" pitchFamily="34" charset="0"/>
                <a:cs typeface="Times New Roman" pitchFamily="18" charset="0"/>
              </a:rPr>
              <a:t>reduced</a:t>
            </a:r>
            <a:endParaRPr kumimoji="0" lang="en-US" sz="12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800" b="0" i="0" u="none" strike="noStrike" cap="none" normalizeH="0" baseline="0">
                <a:ln>
                  <a:noFill/>
                </a:ln>
                <a:solidFill>
                  <a:srgbClr val="000000"/>
                </a:solidFill>
                <a:effectLst/>
                <a:latin typeface="Times New Roman" pitchFamily="18" charset="0"/>
                <a:ea typeface="Arial" pitchFamily="34" charset="0"/>
                <a:cs typeface="Times New Roman" pitchFamily="18" charset="0"/>
              </a:rPr>
              <a:t>µ</a:t>
            </a:r>
            <a:r>
              <a:rPr kumimoji="0" lang="en-US" sz="800" b="0" i="1" u="none" strike="noStrike" cap="none" normalizeH="0" baseline="0">
                <a:ln>
                  <a:noFill/>
                </a:ln>
                <a:solidFill>
                  <a:srgbClr val="000000"/>
                </a:solidFill>
                <a:effectLst/>
                <a:latin typeface="Times New Roman" pitchFamily="18" charset="0"/>
                <a:ea typeface="Arial" pitchFamily="34" charset="0"/>
                <a:cs typeface="Times New Roman" pitchFamily="18" charset="0"/>
              </a:rPr>
              <a:t> = </a:t>
            </a:r>
            <a:r>
              <a:rPr kumimoji="0" lang="en-US" sz="800" b="0" i="0" u="none" strike="noStrike" cap="none" normalizeH="0" baseline="0">
                <a:ln>
                  <a:noFill/>
                </a:ln>
                <a:solidFill>
                  <a:srgbClr val="000000"/>
                </a:solidFill>
                <a:effectLst/>
                <a:latin typeface="Times New Roman" pitchFamily="18" charset="0"/>
                <a:ea typeface="Arial" pitchFamily="34" charset="0"/>
                <a:cs typeface="Times New Roman" pitchFamily="18" charset="0"/>
              </a:rPr>
              <a:t>mean(X);</a:t>
            </a:r>
            <a:endParaRPr kumimoji="0" lang="en-US" sz="12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800" b="0" i="0" u="none" strike="noStrike" cap="none" normalizeH="0" baseline="0">
                <a:ln>
                  <a:noFill/>
                </a:ln>
                <a:solidFill>
                  <a:srgbClr val="000000"/>
                </a:solidFill>
                <a:effectLst/>
                <a:latin typeface="Times New Roman" pitchFamily="18" charset="0"/>
                <a:ea typeface="Arial" pitchFamily="34" charset="0"/>
                <a:cs typeface="Times New Roman" pitchFamily="18" charset="0"/>
              </a:rPr>
              <a:t>X = X - µ;</a:t>
            </a:r>
            <a:endParaRPr kumimoji="0" lang="en-US" sz="12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800" b="0" i="0" u="none" strike="noStrike" cap="none" normalizeH="0" baseline="0">
                <a:ln>
                  <a:noFill/>
                </a:ln>
                <a:solidFill>
                  <a:srgbClr val="000000"/>
                </a:solidFill>
                <a:effectLst/>
                <a:latin typeface="Times New Roman" pitchFamily="18" charset="0"/>
                <a:ea typeface="Arial" pitchFamily="34" charset="0"/>
                <a:cs typeface="Times New Roman" pitchFamily="18" charset="0"/>
              </a:rPr>
              <a:t>m, n = dim(X);</a:t>
            </a:r>
            <a:endParaRPr kumimoji="0" lang="en-US" sz="12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0"/>
            <a:ext cx="8915400" cy="2246769"/>
          </a:xfrm>
          <a:prstGeom prst="rect">
            <a:avLst/>
          </a:prstGeom>
        </p:spPr>
        <p:txBody>
          <a:bodyPr wrap="square">
            <a:spAutoFit/>
          </a:bodyPr>
          <a:lstStyle/>
          <a:p>
            <a:r>
              <a:rPr lang="en-US" sz="2800" dirty="0" err="1"/>
              <a:t>Rprop</a:t>
            </a:r>
            <a:r>
              <a:rPr lang="en-US" sz="2800" dirty="0"/>
              <a:t> </a:t>
            </a:r>
            <a:r>
              <a:rPr lang="en-US" sz="2800" dirty="0" err="1"/>
              <a:t>Rprop</a:t>
            </a:r>
            <a:r>
              <a:rPr lang="en-US" sz="2800" dirty="0"/>
              <a:t> was introduced by </a:t>
            </a:r>
            <a:r>
              <a:rPr lang="en-US" sz="2800" dirty="0" err="1"/>
              <a:t>Riedmiller</a:t>
            </a:r>
            <a:r>
              <a:rPr lang="en-US" sz="2800" dirty="0"/>
              <a:t> and Braun (1993). It is a unique method even studied back today as it does not fully utilize the information of gradient, but only considers the sign of it. In other words, it updates the parameters following:</a:t>
            </a:r>
          </a:p>
        </p:txBody>
      </p:sp>
      <p:pic>
        <p:nvPicPr>
          <p:cNvPr id="1147906" name="Picture 2"/>
          <p:cNvPicPr>
            <a:picLocks noChangeAspect="1" noChangeArrowheads="1"/>
          </p:cNvPicPr>
          <p:nvPr/>
        </p:nvPicPr>
        <p:blipFill>
          <a:blip r:embed="rId2" cstate="print"/>
          <a:srcRect/>
          <a:stretch>
            <a:fillRect/>
          </a:stretch>
        </p:blipFill>
        <p:spPr bwMode="auto">
          <a:xfrm>
            <a:off x="457199" y="3048000"/>
            <a:ext cx="7506393" cy="1371600"/>
          </a:xfrm>
          <a:prstGeom prst="rect">
            <a:avLst/>
          </a:prstGeom>
          <a:noFill/>
          <a:ln w="9525">
            <a:noFill/>
            <a:miter lim="800000"/>
            <a:headEnd/>
            <a:tailEnd/>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032421"/>
          </a:xfrm>
          <a:prstGeom prst="rect">
            <a:avLst/>
          </a:prstGeom>
        </p:spPr>
        <p:txBody>
          <a:bodyPr wrap="square">
            <a:spAutoFit/>
          </a:bodyPr>
          <a:lstStyle/>
          <a:p>
            <a:r>
              <a:rPr lang="en-US" sz="6600" dirty="0">
                <a:solidFill>
                  <a:srgbClr val="FF0000"/>
                </a:solidFill>
              </a:rPr>
              <a:t>Transfer Learning</a:t>
            </a:r>
          </a:p>
          <a:p>
            <a:r>
              <a:rPr lang="en-US" sz="3200" dirty="0"/>
              <a:t>In practice, very few people train an entire Convolutional Network from scratch (with random initialization), because it is relatively rare to have a dataset of sufficient size.</a:t>
            </a:r>
          </a:p>
          <a:p>
            <a:endParaRPr lang="en-US" sz="3200" dirty="0"/>
          </a:p>
          <a:p>
            <a:r>
              <a:rPr lang="en-US" sz="3200" dirty="0"/>
              <a:t> Instead, it is common to </a:t>
            </a:r>
            <a:r>
              <a:rPr lang="en-US" sz="3200" dirty="0" err="1"/>
              <a:t>pretrain</a:t>
            </a:r>
            <a:r>
              <a:rPr lang="en-US" sz="3200" dirty="0"/>
              <a:t> a </a:t>
            </a:r>
            <a:r>
              <a:rPr lang="en-US" sz="3200" dirty="0" err="1"/>
              <a:t>ConvNet</a:t>
            </a:r>
            <a:r>
              <a:rPr lang="en-US" sz="3200" dirty="0"/>
              <a:t> on a very large dataset (e.g. </a:t>
            </a:r>
            <a:r>
              <a:rPr lang="en-US" sz="3200" dirty="0" err="1"/>
              <a:t>ImageNet</a:t>
            </a:r>
            <a:r>
              <a:rPr lang="en-US" sz="3200" dirty="0"/>
              <a:t>, which contains 1.2 million images with 1000 categories), and then use the </a:t>
            </a:r>
            <a:r>
              <a:rPr lang="en-US" sz="3200" dirty="0" err="1"/>
              <a:t>ConvNet</a:t>
            </a:r>
            <a:r>
              <a:rPr lang="en-US" sz="3200" dirty="0"/>
              <a:t> either as an initialization or a fixed feature extractor for the task of interest.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 y="0"/>
            <a:ext cx="9143999" cy="7017306"/>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a:ln>
                  <a:noFill/>
                </a:ln>
                <a:solidFill>
                  <a:srgbClr val="222222"/>
                </a:solidFill>
                <a:effectLst/>
                <a:latin typeface="Helvetica Neue"/>
                <a:cs typeface="Arial" pitchFamily="34" charset="0"/>
              </a:rPr>
              <a:t>What is Transfer Learning?</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800" b="0" i="0" u="none" strike="noStrike" cap="none" normalizeH="0" baseline="0" dirty="0">
                <a:ln>
                  <a:noFill/>
                </a:ln>
                <a:solidFill>
                  <a:srgbClr val="555555"/>
                </a:solidFill>
                <a:effectLst/>
                <a:latin typeface="Helvetica Neue"/>
                <a:cs typeface="Arial" pitchFamily="34" charset="0"/>
              </a:rPr>
              <a:t>Transfer learning is a machine learning technique where a model trained on one task is re-purposed on a second related task.</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800" b="0" i="1" u="none" strike="noStrike" cap="none" normalizeH="0" baseline="0" dirty="0">
                <a:ln>
                  <a:noFill/>
                </a:ln>
                <a:solidFill>
                  <a:srgbClr val="555555"/>
                </a:solidFill>
                <a:effectLst/>
                <a:latin typeface="Helvetica Neue"/>
                <a:cs typeface="Arial" pitchFamily="34" charset="0"/>
              </a:rPr>
              <a:t>Transfer learning and domain adaptation refer to the situation where what has been learned in one setting … is exploited to improve generalization in another setting</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endParaRPr lang="en-US" sz="2800" i="1" dirty="0">
              <a:solidFill>
                <a:srgbClr val="555555"/>
              </a:solidFill>
              <a:latin typeface="Helvetica Neue"/>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800" b="0" i="0" u="none" strike="noStrike" cap="none" normalizeH="0" baseline="0" dirty="0">
                <a:ln>
                  <a:noFill/>
                </a:ln>
                <a:solidFill>
                  <a:srgbClr val="555555"/>
                </a:solidFill>
                <a:effectLst/>
                <a:latin typeface="Helvetica Neue"/>
                <a:cs typeface="Arial" pitchFamily="34" charset="0"/>
              </a:rPr>
              <a:t>Transfer learning is an optimization that allows rapid progress or improved performance when modeling the second task.</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800" b="0" i="1" u="none" strike="noStrike" cap="none" normalizeH="0" baseline="0" dirty="0">
                <a:ln>
                  <a:noFill/>
                </a:ln>
                <a:solidFill>
                  <a:srgbClr val="555555"/>
                </a:solidFill>
                <a:effectLst/>
                <a:latin typeface="Helvetica Neue"/>
                <a:cs typeface="Arial" pitchFamily="34" charset="0"/>
              </a:rPr>
              <a:t>Transfer learning is the improvement of learning in a new task through the transfer of knowledge from a related task that has already been learned.</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5585"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square" lIns="91440" tIns="36501"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a:ln>
                  <a:noFill/>
                </a:ln>
                <a:solidFill>
                  <a:srgbClr val="262626"/>
                </a:solidFill>
                <a:effectLst/>
                <a:latin typeface="q_serif"/>
                <a:cs typeface="Arial" pitchFamily="34" charset="0"/>
                <a:hlinkClick r:id="rId2"/>
              </a:rPr>
              <a:t>In recurrent neural networks like LSTMs, is it possible to do transfer learning? Has there been any research in this area?</a:t>
            </a:r>
            <a:endParaRPr kumimoji="0" lang="en-US" sz="1100" b="0" i="0" u="none" strike="noStrike" cap="none" normalizeH="0" baseline="0">
              <a:ln>
                <a:noFill/>
              </a:ln>
              <a:solidFill>
                <a:srgbClr val="333333"/>
              </a:solidFill>
              <a:effectLst/>
              <a:latin typeface="Helvetica Neue"/>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rgbClr val="999999"/>
                </a:solidFill>
                <a:effectLst/>
                <a:latin typeface="Helvetica Neue"/>
                <a:cs typeface="Arial" pitchFamily="34" charset="0"/>
                <a:hlinkClick r:id="rId3"/>
              </a:rPr>
              <a:t>http://www.kdnuggets.com/2015/08/recycling-deep-learning-representations-transfer-ml.html</a:t>
            </a:r>
            <a:endParaRPr kumimoji="0" lang="en-US" sz="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rgbClr val="2B6DAD"/>
                </a:solidFill>
                <a:effectLst/>
                <a:latin typeface="Helvetica Neue"/>
                <a:cs typeface="Arial" pitchFamily="34" charset="0"/>
                <a:hlinkClick r:id="rId4"/>
              </a:rPr>
              <a:t>  </a:t>
            </a:r>
            <a:r>
              <a:rPr kumimoji="0" lang="en-US" sz="3000" b="0" i="0" u="none" strike="noStrike" cap="none" normalizeH="0" baseline="0">
                <a:ln>
                  <a:noFill/>
                </a:ln>
                <a:solidFill>
                  <a:srgbClr val="2B6DAD"/>
                </a:solidFill>
                <a:effectLst/>
                <a:latin typeface="Helvetica Neue"/>
                <a:cs typeface="Arial" pitchFamily="34" charset="0"/>
              </a:rPr>
              <a:t> </a:t>
            </a:r>
            <a:r>
              <a:rPr kumimoji="0" lang="en-US" sz="1100" b="0" i="0" u="none" strike="noStrike" cap="none" normalizeH="0" baseline="0">
                <a:ln>
                  <a:noFill/>
                </a:ln>
                <a:solidFill>
                  <a:srgbClr val="2B6DAD"/>
                </a:solidFill>
                <a:effectLst/>
                <a:latin typeface="Helvetica Neue"/>
                <a:cs typeface="Arial" pitchFamily="34" charset="0"/>
              </a:rPr>
              <a:t>           </a:t>
            </a:r>
            <a:endParaRPr kumimoji="0" lang="en-US" sz="1100" b="0" i="0" u="none" strike="noStrike" cap="none" normalizeH="0" baseline="0">
              <a:ln>
                <a:noFill/>
              </a:ln>
              <a:solidFill>
                <a:srgbClr val="333333"/>
              </a:solidFill>
              <a:effectLst/>
              <a:latin typeface="Helvetica Neue"/>
              <a:cs typeface="Arial" pitchFamily="34" charset="0"/>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rgbClr val="333333"/>
                </a:solidFill>
                <a:effectLst/>
                <a:latin typeface="q_serif"/>
                <a:cs typeface="Arial" pitchFamily="34" charset="0"/>
                <a:hlinkClick r:id="rId4"/>
              </a:rPr>
              <a:t>Shawn S. Shan</a:t>
            </a:r>
            <a:r>
              <a:rPr kumimoji="0" lang="en-US" sz="1100" b="0" i="0" u="none" strike="noStrike" cap="none" normalizeH="0" baseline="0">
                <a:ln>
                  <a:noFill/>
                </a:ln>
                <a:solidFill>
                  <a:srgbClr val="333333"/>
                </a:solidFill>
                <a:effectLst/>
                <a:latin typeface="q_serif"/>
                <a:cs typeface="Arial" pitchFamily="34" charset="0"/>
              </a:rPr>
              <a:t>, developing ERU deep learning framework</a:t>
            </a:r>
            <a:endParaRPr kumimoji="0" lang="en-US" sz="1100" b="0" i="0" u="none" strike="noStrike" cap="none" normalizeH="0" baseline="0">
              <a:ln>
                <a:noFill/>
              </a:ln>
              <a:solidFill>
                <a:srgbClr val="333333"/>
              </a:solidFill>
              <a:effectLst/>
              <a:latin typeface="Helvetica Neue"/>
              <a:cs typeface="Arial" pitchFamily="34" charset="0"/>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rgbClr val="999999"/>
                </a:solidFill>
                <a:effectLst/>
                <a:latin typeface="Helvetica Neue"/>
                <a:cs typeface="Arial" pitchFamily="34" charset="0"/>
                <a:hlinkClick r:id="rId5"/>
              </a:rPr>
              <a:t>Answered Apr 19</a:t>
            </a:r>
            <a:endParaRPr kumimoji="0" lang="en-US" sz="1100" b="0" i="0" u="none" strike="noStrike" cap="none" normalizeH="0" baseline="0">
              <a:ln>
                <a:noFill/>
              </a:ln>
              <a:solidFill>
                <a:srgbClr val="333333"/>
              </a:solidFill>
              <a:effectLst/>
              <a:latin typeface="Helvetica Neue"/>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rgbClr val="333333"/>
                </a:solidFill>
                <a:effectLst/>
                <a:latin typeface="q_serif"/>
                <a:cs typeface="Arial" pitchFamily="34" charset="0"/>
              </a:rPr>
              <a:t>The short answer is yes but we rarely transfer LSTM cells weights.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rgbClr val="333333"/>
                </a:solidFill>
                <a:effectLst/>
                <a:latin typeface="q_serif"/>
                <a:cs typeface="Arial" pitchFamily="34" charset="0"/>
              </a:rPr>
              <a:t>A quick breakdown of LSTM (skip if you understand the basics): A standard LSTM, say for language modeling, has three parts, Embedding, LSTM cells, output layers. Embedding is a mapping between vocabularies to a vector. There are many ways to do this, but when you have enough data, people often just use a trainable Embedding layer. LSTM cells are recurrent which take input Embedded vectors, pass hidden states, and output a prediction vector. Output layer is where you add some nonlinearity and a softmax for final classification.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rgbClr val="333333"/>
                </a:solidFill>
                <a:effectLst/>
                <a:latin typeface="q_serif"/>
                <a:cs typeface="Arial" pitchFamily="34" charset="0"/>
              </a:rPr>
              <a:t>For transfer learning in CNN, people always borrow the entire 20+ layers networks and only train the last output layer to customize towards their use cases. But as far as I know, transfer learning in LSTM only confined in using pertained embedding. I never heard people reuse weights for LSTM cells and only train the output layer.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rgbClr val="333333"/>
                </a:solidFill>
                <a:effectLst/>
                <a:latin typeface="q_serif"/>
                <a:cs typeface="Arial" pitchFamily="34" charset="0"/>
              </a:rPr>
              <a:t>The main reason behind this is that unlike CNN, which always have similar image inputs, different LSTMs often have different vocabularies. It is not possible to transfer weights trained in English to French, or to computer system logs, and the vocabulary size is always different as well. You have to retrain the entire LSTM weights to learn the new dependencies between vocabularies.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rgbClr val="333333"/>
                </a:solidFill>
                <a:effectLst/>
                <a:latin typeface="q_serif"/>
                <a:cs typeface="Arial" pitchFamily="34" charset="0"/>
              </a:rPr>
              <a:t>As I said, transfer learning is used in LSTM embedding layer and is able to speed up the training and bounce up accuracy.</a:t>
            </a:r>
            <a:endParaRPr kumimoji="0" lang="en-US" sz="1100" b="0" i="0" u="none" strike="noStrike" cap="none" normalizeH="0" baseline="0">
              <a:ln>
                <a:noFill/>
              </a:ln>
              <a:solidFill>
                <a:srgbClr val="2B6DAD"/>
              </a:solidFill>
              <a:effectLst/>
              <a:latin typeface="Helvetica Neue"/>
              <a:cs typeface="Arial" pitchFamily="34" charset="0"/>
            </a:endParaRPr>
          </a:p>
        </p:txBody>
      </p:sp>
      <p:pic>
        <p:nvPicPr>
          <p:cNvPr id="1475586" name="Picture 2" descr="Shawn S. Shan">
            <a:hlinkClick r:id="rId4"/>
          </p:cNvPr>
          <p:cNvPicPr>
            <a:picLocks noChangeAspect="1" noChangeArrowheads="1"/>
          </p:cNvPicPr>
          <p:nvPr/>
        </p:nvPicPr>
        <p:blipFill>
          <a:blip r:embed="rId6" cstate="print"/>
          <a:srcRect/>
          <a:stretch>
            <a:fillRect/>
          </a:stretch>
        </p:blipFill>
        <p:spPr bwMode="auto">
          <a:xfrm>
            <a:off x="130175" y="-1112838"/>
            <a:ext cx="476250" cy="476250"/>
          </a:xfrm>
          <a:prstGeom prst="rect">
            <a:avLst/>
          </a:prstGeom>
          <a:noFill/>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016758"/>
          </a:xfrm>
          <a:prstGeom prst="rect">
            <a:avLst/>
          </a:prstGeom>
        </p:spPr>
        <p:txBody>
          <a:bodyPr wrap="square">
            <a:spAutoFit/>
          </a:bodyPr>
          <a:lstStyle/>
          <a:p>
            <a:pPr fontAlgn="base">
              <a:buFont typeface="Wingdings" pitchFamily="2" charset="2"/>
              <a:buChar char="Ø"/>
            </a:pPr>
            <a:r>
              <a:rPr lang="en-US" sz="3200" dirty="0"/>
              <a:t>Transfer learning is a machine learning method where a model developed for a task is reused as the starting point for a model on a second task.</a:t>
            </a:r>
          </a:p>
          <a:p>
            <a:pPr fontAlgn="base">
              <a:buFont typeface="Wingdings" pitchFamily="2" charset="2"/>
              <a:buChar char="Ø"/>
            </a:pPr>
            <a:endParaRPr lang="en-US" sz="3200" dirty="0"/>
          </a:p>
          <a:p>
            <a:pPr fontAlgn="base">
              <a:buFont typeface="Wingdings" pitchFamily="2" charset="2"/>
              <a:buChar char="Ø"/>
            </a:pPr>
            <a:endParaRPr lang="en-US" sz="3200" dirty="0"/>
          </a:p>
          <a:p>
            <a:pPr fontAlgn="base">
              <a:buFont typeface="Wingdings" pitchFamily="2" charset="2"/>
              <a:buChar char="Ø"/>
            </a:pPr>
            <a:r>
              <a:rPr lang="en-US" sz="3200" dirty="0"/>
              <a:t>It is a popular approach in deep learning where pre-trained models are used as the starting point on computer vision and natural language processing tasks.</a:t>
            </a:r>
          </a:p>
          <a:p>
            <a:pPr fontAlgn="base"/>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3046988"/>
          </a:xfrm>
          <a:prstGeom prst="rect">
            <a:avLst/>
          </a:prstGeom>
        </p:spPr>
        <p:txBody>
          <a:bodyPr wrap="square">
            <a:spAutoFit/>
          </a:bodyPr>
          <a:lstStyle/>
          <a:p>
            <a:r>
              <a:rPr lang="en-US" sz="3200" b="1" dirty="0"/>
              <a:t>LeNet-5 (1998)</a:t>
            </a:r>
          </a:p>
          <a:p>
            <a:r>
              <a:rPr lang="en-US" sz="3200" dirty="0"/>
              <a:t>LeNet-5, a pioneering 7-level </a:t>
            </a:r>
            <a:r>
              <a:rPr lang="en-US" sz="3200" dirty="0" err="1"/>
              <a:t>convolutional</a:t>
            </a:r>
            <a:r>
              <a:rPr lang="en-US" sz="3200" dirty="0"/>
              <a:t> network by </a:t>
            </a:r>
            <a:r>
              <a:rPr lang="en-US" sz="3200" dirty="0" err="1"/>
              <a:t>LeCun</a:t>
            </a:r>
            <a:r>
              <a:rPr lang="en-US" sz="3200" dirty="0"/>
              <a:t> et al in 1998, that </a:t>
            </a:r>
            <a:r>
              <a:rPr lang="en-US" sz="3200" dirty="0">
                <a:solidFill>
                  <a:srgbClr val="FF0000"/>
                </a:solidFill>
              </a:rPr>
              <a:t>classifies digits, </a:t>
            </a:r>
            <a:r>
              <a:rPr lang="en-US" sz="3200" dirty="0"/>
              <a:t>was applied by several banks to </a:t>
            </a:r>
            <a:r>
              <a:rPr lang="en-US" sz="3200" dirty="0" err="1"/>
              <a:t>recognise</a:t>
            </a:r>
            <a:r>
              <a:rPr lang="en-US" sz="3200" dirty="0"/>
              <a:t> hand-written numbers on checks (</a:t>
            </a:r>
            <a:r>
              <a:rPr lang="en-US" sz="3200" dirty="0" err="1"/>
              <a:t>cheques</a:t>
            </a:r>
            <a:r>
              <a:rPr lang="en-US" sz="3200" dirty="0"/>
              <a:t>) digitized in 32x32 pixel images. </a:t>
            </a:r>
          </a:p>
        </p:txBody>
      </p:sp>
      <p:pic>
        <p:nvPicPr>
          <p:cNvPr id="1492994" name="Picture 2"/>
          <p:cNvPicPr>
            <a:picLocks noChangeAspect="1" noChangeArrowheads="1"/>
          </p:cNvPicPr>
          <p:nvPr/>
        </p:nvPicPr>
        <p:blipFill>
          <a:blip r:embed="rId2" cstate="print"/>
          <a:srcRect/>
          <a:stretch>
            <a:fillRect/>
          </a:stretch>
        </p:blipFill>
        <p:spPr bwMode="auto">
          <a:xfrm>
            <a:off x="0" y="3581400"/>
            <a:ext cx="9008052" cy="28860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92994"/>
                                        </p:tgtEl>
                                        <p:attrNameLst>
                                          <p:attrName>style.visibility</p:attrName>
                                        </p:attrNameLst>
                                      </p:cBhvr>
                                      <p:to>
                                        <p:strVal val="visible"/>
                                      </p:to>
                                    </p:set>
                                    <p:anim calcmode="lin" valueType="num">
                                      <p:cBhvr additive="base">
                                        <p:cTn id="13" dur="500" fill="hold"/>
                                        <p:tgtEl>
                                          <p:spTgt spid="1492994"/>
                                        </p:tgtEl>
                                        <p:attrNameLst>
                                          <p:attrName>ppt_x</p:attrName>
                                        </p:attrNameLst>
                                      </p:cBhvr>
                                      <p:tavLst>
                                        <p:tav tm="0">
                                          <p:val>
                                            <p:strVal val="#ppt_x"/>
                                          </p:val>
                                        </p:tav>
                                        <p:tav tm="100000">
                                          <p:val>
                                            <p:strVal val="#ppt_x"/>
                                          </p:val>
                                        </p:tav>
                                      </p:tavLst>
                                    </p:anim>
                                    <p:anim calcmode="lin" valueType="num">
                                      <p:cBhvr additive="base">
                                        <p:cTn id="14" dur="500" fill="hold"/>
                                        <p:tgtEl>
                                          <p:spTgt spid="14929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0946" name="Picture 2"/>
          <p:cNvPicPr>
            <a:picLocks noChangeAspect="1" noChangeArrowheads="1"/>
          </p:cNvPicPr>
          <p:nvPr/>
        </p:nvPicPr>
        <p:blipFill>
          <a:blip r:embed="rId2" cstate="print"/>
          <a:srcRect/>
          <a:stretch>
            <a:fillRect/>
          </a:stretch>
        </p:blipFill>
        <p:spPr bwMode="auto">
          <a:xfrm>
            <a:off x="0" y="3200400"/>
            <a:ext cx="9126565" cy="3200400"/>
          </a:xfrm>
          <a:prstGeom prst="rect">
            <a:avLst/>
          </a:prstGeom>
          <a:noFill/>
          <a:ln w="9525">
            <a:noFill/>
            <a:miter lim="800000"/>
            <a:headEnd/>
            <a:tailEnd/>
          </a:ln>
        </p:spPr>
      </p:pic>
      <p:sp>
        <p:nvSpPr>
          <p:cNvPr id="4" name="Rectangle 3"/>
          <p:cNvSpPr/>
          <p:nvPr/>
        </p:nvSpPr>
        <p:spPr>
          <a:xfrm>
            <a:off x="0" y="0"/>
            <a:ext cx="8534400" cy="2862322"/>
          </a:xfrm>
          <a:prstGeom prst="rect">
            <a:avLst/>
          </a:prstGeom>
        </p:spPr>
        <p:txBody>
          <a:bodyPr wrap="square">
            <a:spAutoFit/>
          </a:bodyPr>
          <a:lstStyle/>
          <a:p>
            <a:r>
              <a:rPr lang="en-US" sz="2400" b="1" dirty="0" err="1"/>
              <a:t>AlexNet</a:t>
            </a:r>
            <a:r>
              <a:rPr lang="en-US" sz="2400" b="1" dirty="0"/>
              <a:t> (2012)</a:t>
            </a:r>
          </a:p>
          <a:p>
            <a:r>
              <a:rPr lang="en-US" sz="2400" dirty="0"/>
              <a:t>I</a:t>
            </a:r>
          </a:p>
          <a:p>
            <a:endParaRPr lang="en-US" sz="2400" dirty="0"/>
          </a:p>
          <a:p>
            <a:endParaRPr lang="en-US" sz="2400" dirty="0"/>
          </a:p>
          <a:p>
            <a:r>
              <a:rPr lang="en-US" sz="2400" dirty="0"/>
              <a:t> It is composed of 5 </a:t>
            </a:r>
            <a:r>
              <a:rPr lang="en-US" sz="2400" dirty="0" err="1"/>
              <a:t>convolutional</a:t>
            </a:r>
            <a:r>
              <a:rPr lang="en-US" sz="2400" dirty="0"/>
              <a:t> layers followed by 3 fully connected layers</a:t>
            </a:r>
          </a:p>
          <a:p>
            <a:br>
              <a:rPr lang="en-US" dirty="0"/>
            </a:br>
            <a:endParaRPr lang="en-US" dirty="0"/>
          </a:p>
        </p:txBody>
      </p:sp>
      <p:sp>
        <p:nvSpPr>
          <p:cNvPr id="5" name="Rectangle 4"/>
          <p:cNvSpPr/>
          <p:nvPr/>
        </p:nvSpPr>
        <p:spPr>
          <a:xfrm>
            <a:off x="2209800" y="0"/>
            <a:ext cx="6934200" cy="830997"/>
          </a:xfrm>
          <a:prstGeom prst="rect">
            <a:avLst/>
          </a:prstGeom>
        </p:spPr>
        <p:txBody>
          <a:bodyPr wrap="square">
            <a:spAutoFit/>
          </a:bodyPr>
          <a:lstStyle/>
          <a:p>
            <a:r>
              <a:rPr lang="en-US" sz="2400" dirty="0"/>
              <a:t>[Alex </a:t>
            </a:r>
            <a:r>
              <a:rPr lang="en-US" sz="2400" dirty="0" err="1"/>
              <a:t>Krizhevsky</a:t>
            </a:r>
            <a:r>
              <a:rPr lang="en-US" sz="2400" dirty="0"/>
              <a:t>, NIPS 2012] </a:t>
            </a:r>
            <a:r>
              <a:rPr lang="en-US" sz="2400" dirty="0" err="1"/>
              <a:t>AlexNet</a:t>
            </a:r>
            <a:r>
              <a:rPr lang="en-US" sz="2400" dirty="0"/>
              <a:t> • 1000 Category • 1.2M Training Images • 150K Test Images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 calcmode="lin" valueType="num">
                                      <p:cBhvr additive="base">
                                        <p:cTn id="1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3538" name="Picture 2" descr="https://images-na.ssl-images-amazon.com/images/I/61fim5QqaqL._SX373_BO1,204,203,200_.jpg"/>
          <p:cNvPicPr>
            <a:picLocks noChangeAspect="1" noChangeArrowheads="1"/>
          </p:cNvPicPr>
          <p:nvPr/>
        </p:nvPicPr>
        <p:blipFill>
          <a:blip r:embed="rId2" cstate="print"/>
          <a:srcRect/>
          <a:stretch>
            <a:fillRect/>
          </a:stretch>
        </p:blipFill>
        <p:spPr bwMode="auto">
          <a:xfrm>
            <a:off x="1600200" y="0"/>
            <a:ext cx="5153806" cy="6858000"/>
          </a:xfrm>
          <a:prstGeom prst="rect">
            <a:avLst/>
          </a:prstGeom>
          <a:noFill/>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0"/>
            <a:ext cx="4572000" cy="1477328"/>
          </a:xfrm>
          <a:prstGeom prst="rect">
            <a:avLst/>
          </a:prstGeom>
        </p:spPr>
        <p:txBody>
          <a:bodyPr>
            <a:spAutoFit/>
          </a:bodyPr>
          <a:lstStyle/>
          <a:p>
            <a:r>
              <a:rPr lang="en-US" dirty="0"/>
              <a:t>NVIDIA’s autonomous driving team published a </a:t>
            </a:r>
            <a:r>
              <a:rPr lang="en-US" dirty="0">
                <a:hlinkClick r:id="rId2"/>
              </a:rPr>
              <a:t>paper</a:t>
            </a:r>
            <a:r>
              <a:rPr lang="en-US" dirty="0"/>
              <a:t> in 2016 describing their end-to-end system for self-driving cars.</a:t>
            </a:r>
          </a:p>
          <a:p>
            <a:r>
              <a:rPr lang="en-US" dirty="0"/>
              <a:t>Here’s the schematic diagram of the architecture from the paper:</a:t>
            </a:r>
          </a:p>
        </p:txBody>
      </p:sp>
      <p:pic>
        <p:nvPicPr>
          <p:cNvPr id="1564674" name="Picture 2" descr="https://qph.fs.quoracdn.net/main-qimg-85b6332bc0d3372595b69c1cb3593d54"/>
          <p:cNvPicPr>
            <a:picLocks noChangeAspect="1" noChangeArrowheads="1"/>
          </p:cNvPicPr>
          <p:nvPr/>
        </p:nvPicPr>
        <p:blipFill>
          <a:blip r:embed="rId3" cstate="print"/>
          <a:srcRect/>
          <a:stretch>
            <a:fillRect/>
          </a:stretch>
        </p:blipFill>
        <p:spPr bwMode="auto">
          <a:xfrm>
            <a:off x="155575" y="-2765425"/>
            <a:ext cx="4505325" cy="5762625"/>
          </a:xfrm>
          <a:prstGeom prst="rect">
            <a:avLst/>
          </a:prstGeom>
          <a:noFill/>
        </p:spPr>
      </p:pic>
      <p:sp>
        <p:nvSpPr>
          <p:cNvPr id="4" name="Rectangle 3"/>
          <p:cNvSpPr/>
          <p:nvPr/>
        </p:nvSpPr>
        <p:spPr>
          <a:xfrm>
            <a:off x="2286000" y="2690336"/>
            <a:ext cx="4572000" cy="1477328"/>
          </a:xfrm>
          <a:prstGeom prst="rect">
            <a:avLst/>
          </a:prstGeom>
        </p:spPr>
        <p:txBody>
          <a:bodyPr>
            <a:spAutoFit/>
          </a:bodyPr>
          <a:lstStyle/>
          <a:p>
            <a:r>
              <a:rPr lang="en-US" dirty="0"/>
              <a:t>The network has about 27 million connections and 250 thousand parameters.</a:t>
            </a:r>
          </a:p>
          <a:p>
            <a:r>
              <a:rPr lang="en-US"/>
              <a:t>Note that this paper is about 2 years old, so they likely have a more sophisticated model now.</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1000"/>
            <a:ext cx="2742867" cy="584775"/>
          </a:xfrm>
          <a:prstGeom prst="rect">
            <a:avLst/>
          </a:prstGeom>
        </p:spPr>
        <p:txBody>
          <a:bodyPr wrap="none">
            <a:spAutoFit/>
          </a:bodyPr>
          <a:lstStyle/>
          <a:p>
            <a:r>
              <a:rPr lang="en-US" sz="3200" b="1" dirty="0" err="1"/>
              <a:t>VGGNet</a:t>
            </a:r>
            <a:r>
              <a:rPr lang="en-US" sz="3200" b="1" dirty="0"/>
              <a:t> (2014)</a:t>
            </a:r>
          </a:p>
        </p:txBody>
      </p:sp>
      <p:sp>
        <p:nvSpPr>
          <p:cNvPr id="3" name="Rectangle 2"/>
          <p:cNvSpPr/>
          <p:nvPr/>
        </p:nvSpPr>
        <p:spPr>
          <a:xfrm>
            <a:off x="0" y="1066800"/>
            <a:ext cx="9144000" cy="5016758"/>
          </a:xfrm>
          <a:prstGeom prst="rect">
            <a:avLst/>
          </a:prstGeom>
        </p:spPr>
        <p:txBody>
          <a:bodyPr wrap="square">
            <a:spAutoFit/>
          </a:bodyPr>
          <a:lstStyle/>
          <a:p>
            <a:r>
              <a:rPr lang="en-US" sz="3200" dirty="0"/>
              <a:t>This architecture is from VGG group, Oxford. It makes the improvement over </a:t>
            </a:r>
            <a:r>
              <a:rPr lang="en-US" sz="3200" dirty="0" err="1"/>
              <a:t>AlexNet</a:t>
            </a:r>
            <a:r>
              <a:rPr lang="en-US" sz="3200" dirty="0"/>
              <a:t> by replacing large kernel-sized filters(11 and 5 in the first and second </a:t>
            </a:r>
            <a:r>
              <a:rPr lang="en-US" sz="3200" dirty="0" err="1"/>
              <a:t>convolutional</a:t>
            </a:r>
            <a:r>
              <a:rPr lang="en-US" sz="3200" dirty="0"/>
              <a:t> layer, respectively) with multiple 3X3 kernel-sized filters one after another. </a:t>
            </a:r>
          </a:p>
          <a:p>
            <a:endParaRPr lang="en-US" sz="3200" dirty="0"/>
          </a:p>
          <a:p>
            <a:r>
              <a:rPr lang="en-US" sz="3200" dirty="0" err="1"/>
              <a:t>VGGNet</a:t>
            </a:r>
            <a:r>
              <a:rPr lang="en-US" sz="3200" dirty="0"/>
              <a:t> consists of 16 </a:t>
            </a:r>
            <a:r>
              <a:rPr lang="en-US" sz="3200" dirty="0" err="1"/>
              <a:t>convolutional</a:t>
            </a:r>
            <a:r>
              <a:rPr lang="en-US" sz="3200" dirty="0"/>
              <a:t> layers that strictly used 3x3 filters with stride and pad of 1, along with 2x2 </a:t>
            </a:r>
            <a:r>
              <a:rPr lang="en-US" sz="3200" dirty="0" err="1"/>
              <a:t>maxpooling</a:t>
            </a:r>
            <a:r>
              <a:rPr lang="en-US" sz="3200" dirty="0"/>
              <a:t> layers with stride 2,and is very appealing because of its very uniform architecture.</a:t>
            </a:r>
          </a:p>
        </p:txBody>
      </p:sp>
      <p:sp>
        <p:nvSpPr>
          <p:cNvPr id="4" name="Rectangle 3"/>
          <p:cNvSpPr/>
          <p:nvPr/>
        </p:nvSpPr>
        <p:spPr>
          <a:xfrm>
            <a:off x="2286000" y="2967335"/>
            <a:ext cx="4572000" cy="369332"/>
          </a:xfrm>
          <a:prstGeom prst="rect">
            <a:avLst/>
          </a:prstGeom>
        </p:spPr>
        <p:txBody>
          <a:bodyPr>
            <a:spAutoFit/>
          </a:bodyPr>
          <a:lstStyle/>
          <a:p>
            <a:r>
              <a:rPr lang="en-US" dirty="0"/>
              <a:t> </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81000"/>
            <a:ext cx="6469079" cy="954107"/>
          </a:xfrm>
          <a:prstGeom prst="rect">
            <a:avLst/>
          </a:prstGeom>
        </p:spPr>
        <p:txBody>
          <a:bodyPr wrap="none">
            <a:spAutoFit/>
          </a:bodyPr>
          <a:lstStyle/>
          <a:p>
            <a:r>
              <a:rPr lang="en-US" sz="2800" b="1" dirty="0"/>
              <a:t>ResNet50 (2015) 50 and ResNet152(2015) </a:t>
            </a:r>
          </a:p>
          <a:p>
            <a:r>
              <a:rPr lang="en-US" sz="2800" b="1" dirty="0"/>
              <a:t>Residual Neural Network</a:t>
            </a:r>
          </a:p>
        </p:txBody>
      </p:sp>
      <p:sp>
        <p:nvSpPr>
          <p:cNvPr id="3" name="Rectangle 2"/>
          <p:cNvSpPr/>
          <p:nvPr/>
        </p:nvSpPr>
        <p:spPr>
          <a:xfrm>
            <a:off x="228601" y="1447800"/>
            <a:ext cx="2667000" cy="2062103"/>
          </a:xfrm>
          <a:prstGeom prst="rect">
            <a:avLst/>
          </a:prstGeom>
        </p:spPr>
        <p:txBody>
          <a:bodyPr wrap="square">
            <a:spAutoFit/>
          </a:bodyPr>
          <a:lstStyle/>
          <a:p>
            <a:r>
              <a:rPr lang="en-US" sz="3200" dirty="0"/>
              <a:t>A novel architecture with “skip connections” </a:t>
            </a:r>
          </a:p>
        </p:txBody>
      </p:sp>
      <p:pic>
        <p:nvPicPr>
          <p:cNvPr id="1495042" name="Picture 2" descr="Image result for skip connections explained simply"/>
          <p:cNvPicPr>
            <a:picLocks noChangeAspect="1" noChangeArrowheads="1"/>
          </p:cNvPicPr>
          <p:nvPr/>
        </p:nvPicPr>
        <p:blipFill>
          <a:blip r:embed="rId2" cstate="print"/>
          <a:srcRect/>
          <a:stretch>
            <a:fillRect/>
          </a:stretch>
        </p:blipFill>
        <p:spPr bwMode="auto">
          <a:xfrm>
            <a:off x="5562600" y="1000124"/>
            <a:ext cx="3019425" cy="5857876"/>
          </a:xfrm>
          <a:prstGeom prst="rect">
            <a:avLst/>
          </a:prstGeom>
          <a:noFill/>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8600"/>
            <a:ext cx="9144000" cy="584775"/>
          </a:xfrm>
          <a:prstGeom prst="rect">
            <a:avLst/>
          </a:prstGeom>
        </p:spPr>
        <p:txBody>
          <a:bodyPr wrap="square">
            <a:spAutoFit/>
          </a:bodyPr>
          <a:lstStyle/>
          <a:p>
            <a:pPr fontAlgn="base"/>
            <a:r>
              <a:rPr lang="en-US" sz="3200" b="1" dirty="0" err="1">
                <a:hlinkClick r:id="rId2"/>
              </a:rPr>
              <a:t>GoogLeNet</a:t>
            </a:r>
            <a:r>
              <a:rPr lang="en-US" sz="3200" b="1" dirty="0"/>
              <a:t> (2015) </a:t>
            </a:r>
            <a:r>
              <a:rPr lang="en-US" sz="2800" dirty="0"/>
              <a:t>introduction of the </a:t>
            </a:r>
            <a:r>
              <a:rPr lang="en-US" sz="2800" dirty="0">
                <a:solidFill>
                  <a:srgbClr val="FF0000"/>
                </a:solidFill>
              </a:rPr>
              <a:t>Inception module</a:t>
            </a:r>
            <a:r>
              <a:rPr lang="en-US" sz="3200" dirty="0"/>
              <a:t>. </a:t>
            </a:r>
          </a:p>
        </p:txBody>
      </p:sp>
      <p:sp>
        <p:nvSpPr>
          <p:cNvPr id="4" name="Rectangle 3"/>
          <p:cNvSpPr/>
          <p:nvPr/>
        </p:nvSpPr>
        <p:spPr>
          <a:xfrm>
            <a:off x="0" y="914400"/>
            <a:ext cx="8991600" cy="1200329"/>
          </a:xfrm>
          <a:prstGeom prst="rect">
            <a:avLst/>
          </a:prstGeom>
        </p:spPr>
        <p:txBody>
          <a:bodyPr wrap="square">
            <a:spAutoFit/>
          </a:bodyPr>
          <a:lstStyle/>
          <a:p>
            <a:r>
              <a:rPr lang="en-US" sz="2400" dirty="0"/>
              <a:t>The inspiration comes from the idea that you need to make a decision as to what type of convolution you want to make at each layer:  Do you want a 3×3? Or a 5×5?  </a:t>
            </a:r>
          </a:p>
        </p:txBody>
      </p:sp>
      <p:pic>
        <p:nvPicPr>
          <p:cNvPr id="1507330" name="Picture 2"/>
          <p:cNvPicPr>
            <a:picLocks noChangeAspect="1" noChangeArrowheads="1"/>
          </p:cNvPicPr>
          <p:nvPr/>
        </p:nvPicPr>
        <p:blipFill>
          <a:blip r:embed="rId3" cstate="print"/>
          <a:srcRect/>
          <a:stretch>
            <a:fillRect/>
          </a:stretch>
        </p:blipFill>
        <p:spPr bwMode="auto">
          <a:xfrm>
            <a:off x="914400" y="2286000"/>
            <a:ext cx="6029325" cy="3286125"/>
          </a:xfrm>
          <a:prstGeom prst="rect">
            <a:avLst/>
          </a:prstGeom>
          <a:noFill/>
          <a:ln w="9525">
            <a:noFill/>
            <a:miter lim="800000"/>
            <a:headEnd/>
            <a:tailEnd/>
          </a:ln>
        </p:spPr>
      </p:pic>
      <p:sp>
        <p:nvSpPr>
          <p:cNvPr id="6" name="Rectangle 5"/>
          <p:cNvSpPr/>
          <p:nvPr/>
        </p:nvSpPr>
        <p:spPr>
          <a:xfrm>
            <a:off x="0" y="5657671"/>
            <a:ext cx="9144000" cy="1200329"/>
          </a:xfrm>
          <a:prstGeom prst="rect">
            <a:avLst/>
          </a:prstGeom>
        </p:spPr>
        <p:txBody>
          <a:bodyPr wrap="square">
            <a:spAutoFit/>
          </a:bodyPr>
          <a:lstStyle/>
          <a:p>
            <a:r>
              <a:rPr lang="en-US" sz="2400" dirty="0"/>
              <a:t>So why not use all of them and let the model decide? You do this by doing each convolution in parallel and concatenating the resulting feature maps before going to the next layer.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07330"/>
                                        </p:tgtEl>
                                        <p:attrNameLst>
                                          <p:attrName>style.visibility</p:attrName>
                                        </p:attrNameLst>
                                      </p:cBhvr>
                                      <p:to>
                                        <p:strVal val="visible"/>
                                      </p:to>
                                    </p:set>
                                    <p:anim calcmode="lin" valueType="num">
                                      <p:cBhvr additive="base">
                                        <p:cTn id="19" dur="500" fill="hold"/>
                                        <p:tgtEl>
                                          <p:spTgt spid="1507330"/>
                                        </p:tgtEl>
                                        <p:attrNameLst>
                                          <p:attrName>ppt_x</p:attrName>
                                        </p:attrNameLst>
                                      </p:cBhvr>
                                      <p:tavLst>
                                        <p:tav tm="0">
                                          <p:val>
                                            <p:strVal val="#ppt_x"/>
                                          </p:val>
                                        </p:tav>
                                        <p:tav tm="100000">
                                          <p:val>
                                            <p:strVal val="#ppt_x"/>
                                          </p:val>
                                        </p:tav>
                                      </p:tavLst>
                                    </p:anim>
                                    <p:anim calcmode="lin" valueType="num">
                                      <p:cBhvr additive="base">
                                        <p:cTn id="20" dur="500" fill="hold"/>
                                        <p:tgtEl>
                                          <p:spTgt spid="15073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8898" name="Picture 2" descr="https://image.slidesharecdn.com/ti1t-03synopsysmichiels-170616225046/95/moving-cnns-from-academic-theory-to-embedded-reality-a-presentation-from-synopsys-5-638.jpg?cb=1497653536"/>
          <p:cNvPicPr>
            <a:picLocks noChangeAspect="1" noChangeArrowheads="1"/>
          </p:cNvPicPr>
          <p:nvPr/>
        </p:nvPicPr>
        <p:blipFill>
          <a:blip r:embed="rId2" cstate="print"/>
          <a:srcRect/>
          <a:stretch>
            <a:fillRect/>
          </a:stretch>
        </p:blipFill>
        <p:spPr bwMode="auto">
          <a:xfrm>
            <a:off x="304800" y="1447800"/>
            <a:ext cx="6076950" cy="3419475"/>
          </a:xfrm>
          <a:prstGeom prst="rect">
            <a:avLst/>
          </a:prstGeom>
          <a:noFill/>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3105835"/>
            <a:ext cx="4572000" cy="646331"/>
          </a:xfrm>
          <a:prstGeom prst="rect">
            <a:avLst/>
          </a:prstGeom>
        </p:spPr>
        <p:txBody>
          <a:bodyPr>
            <a:spAutoFit/>
          </a:bodyPr>
          <a:lstStyle/>
          <a:p>
            <a:r>
              <a:rPr lang="en-US" dirty="0"/>
              <a:t>https://www.youtube.com/watch?time_continue=165&amp;v=1OCsi0krPgg</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2738" name="Picture 2"/>
          <p:cNvPicPr>
            <a:picLocks noChangeAspect="1" noChangeArrowheads="1"/>
          </p:cNvPicPr>
          <p:nvPr/>
        </p:nvPicPr>
        <p:blipFill>
          <a:blip r:embed="rId2" cstate="print"/>
          <a:srcRect/>
          <a:stretch>
            <a:fillRect/>
          </a:stretch>
        </p:blipFill>
        <p:spPr bwMode="auto">
          <a:xfrm>
            <a:off x="1047750" y="1700213"/>
            <a:ext cx="7048500" cy="3457575"/>
          </a:xfrm>
          <a:prstGeom prst="rect">
            <a:avLst/>
          </a:prstGeom>
          <a:noFill/>
          <a:ln w="9525">
            <a:noFill/>
            <a:miter lim="800000"/>
            <a:headEnd/>
            <a:tailEnd/>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9922" name="Picture 2"/>
          <p:cNvPicPr>
            <a:picLocks noChangeAspect="1" noChangeArrowheads="1"/>
          </p:cNvPicPr>
          <p:nvPr/>
        </p:nvPicPr>
        <p:blipFill>
          <a:blip r:embed="rId2" cstate="print"/>
          <a:srcRect/>
          <a:stretch>
            <a:fillRect/>
          </a:stretch>
        </p:blipFill>
        <p:spPr bwMode="auto">
          <a:xfrm>
            <a:off x="2686050" y="2238375"/>
            <a:ext cx="3771900" cy="2381250"/>
          </a:xfrm>
          <a:prstGeom prst="rect">
            <a:avLst/>
          </a:prstGeom>
          <a:noFill/>
          <a:ln w="9525">
            <a:noFill/>
            <a:miter lim="800000"/>
            <a:headEnd/>
            <a:tailEnd/>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4786" name="Picture 2"/>
          <p:cNvPicPr>
            <a:picLocks noChangeAspect="1" noChangeArrowheads="1"/>
          </p:cNvPicPr>
          <p:nvPr/>
        </p:nvPicPr>
        <p:blipFill>
          <a:blip r:embed="rId2" cstate="print"/>
          <a:srcRect/>
          <a:stretch>
            <a:fillRect/>
          </a:stretch>
        </p:blipFill>
        <p:spPr bwMode="auto">
          <a:xfrm>
            <a:off x="919163" y="1390650"/>
            <a:ext cx="7305675" cy="4076700"/>
          </a:xfrm>
          <a:prstGeom prst="rect">
            <a:avLst/>
          </a:prstGeom>
          <a:noFill/>
          <a:ln w="9525">
            <a:noFill/>
            <a:miter lim="800000"/>
            <a:headEnd/>
            <a:tailEnd/>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838200"/>
            <a:ext cx="9144000" cy="4525963"/>
          </a:xfrm>
        </p:spPr>
        <p:txBody>
          <a:bodyPr/>
          <a:lstStyle/>
          <a:p>
            <a:r>
              <a:rPr lang="en-US" dirty="0"/>
              <a:t>Cable News Network (CNN) is a United States cable news channel founded in 1980 by Ted Turner.</a:t>
            </a:r>
          </a:p>
          <a:p>
            <a:endParaRPr lang="en-US" dirty="0"/>
          </a:p>
          <a:p>
            <a:r>
              <a:rPr lang="en-US" dirty="0"/>
              <a:t> Upon its launch, CNN was the first 24-hour cable news channel in the United States.</a:t>
            </a:r>
          </a:p>
          <a:p>
            <a:endParaRPr lang="en-US" dirty="0"/>
          </a:p>
          <a:p>
            <a:r>
              <a:rPr lang="en-US" b="1" dirty="0"/>
              <a:t>CNN-IBN </a:t>
            </a:r>
            <a:r>
              <a:rPr lang="en-US" dirty="0"/>
              <a:t>is an English-language </a:t>
            </a:r>
            <a:r>
              <a:rPr lang="en-US" dirty="0">
                <a:solidFill>
                  <a:srgbClr val="FF0000"/>
                </a:solidFill>
              </a:rPr>
              <a:t>Indian television news channel.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1490" name="Picture 2" descr="Image result for ian goodfellow"/>
          <p:cNvPicPr>
            <a:picLocks noChangeAspect="1" noChangeArrowheads="1"/>
          </p:cNvPicPr>
          <p:nvPr/>
        </p:nvPicPr>
        <p:blipFill>
          <a:blip r:embed="rId2" cstate="print"/>
          <a:srcRect/>
          <a:stretch>
            <a:fillRect/>
          </a:stretch>
        </p:blipFill>
        <p:spPr bwMode="auto">
          <a:xfrm>
            <a:off x="228600" y="533400"/>
            <a:ext cx="8915400" cy="5953125"/>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9144000" cy="6858000"/>
          </a:xfrm>
        </p:spPr>
        <p:txBody>
          <a:bodyPr>
            <a:normAutofit/>
          </a:bodyPr>
          <a:lstStyle/>
          <a:p>
            <a:r>
              <a:rPr lang="en-US" b="1" dirty="0"/>
              <a:t>In 2014 Ian </a:t>
            </a:r>
            <a:r>
              <a:rPr lang="en-US" b="1" dirty="0" err="1"/>
              <a:t>Goodfellow</a:t>
            </a:r>
            <a:r>
              <a:rPr lang="en-US" b="1" dirty="0"/>
              <a:t> came up with a genius idea to let two </a:t>
            </a:r>
            <a:r>
              <a:rPr lang="en-US" b="1" dirty="0">
                <a:solidFill>
                  <a:srgbClr val="FF0000"/>
                </a:solidFill>
              </a:rPr>
              <a:t>adversary networks </a:t>
            </a:r>
            <a:r>
              <a:rPr lang="en-US" b="1" dirty="0"/>
              <a:t>play a game whereby </a:t>
            </a:r>
            <a:r>
              <a:rPr lang="en-US" b="1" dirty="0">
                <a:solidFill>
                  <a:srgbClr val="FF0000"/>
                </a:solidFill>
              </a:rPr>
              <a:t>one model, the generator</a:t>
            </a:r>
            <a:r>
              <a:rPr lang="en-US" b="1" dirty="0"/>
              <a:t>, tries to generate fake data to fool the </a:t>
            </a:r>
            <a:r>
              <a:rPr lang="en-US" b="1" dirty="0">
                <a:solidFill>
                  <a:srgbClr val="FF0000"/>
                </a:solidFill>
              </a:rPr>
              <a:t>second model, the discriminator</a:t>
            </a:r>
            <a:r>
              <a:rPr lang="en-US" b="1" dirty="0"/>
              <a:t>, into “thinking” that the fake data is real while the discriminator tries it's best to tell the fake from the real.</a:t>
            </a:r>
          </a:p>
          <a:p>
            <a:endParaRPr lang="en-US" b="1" dirty="0"/>
          </a:p>
          <a:p>
            <a:r>
              <a:rPr lang="en-US" b="1" dirty="0"/>
              <a:t>That approach has been termed the </a:t>
            </a:r>
            <a:r>
              <a:rPr lang="en-US" b="1" dirty="0">
                <a:solidFill>
                  <a:srgbClr val="FF0000"/>
                </a:solidFill>
              </a:rPr>
              <a:t>Generative Adversarial Network (GAN)</a:t>
            </a:r>
            <a:r>
              <a:rPr lang="en-US" b="1" dirty="0"/>
              <a:t>. </a:t>
            </a:r>
          </a:p>
          <a:p>
            <a:endParaRPr lang="en-US" b="1" dirty="0"/>
          </a:p>
          <a:p>
            <a:r>
              <a:rPr lang="en-US" b="1" dirty="0"/>
              <a:t>There are now many variants of GANs out there.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AutoShape 2" descr="Image result for generative adversarial network (ga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45828" name="Picture 4" descr="Image result for generative adversarial network (gan)"/>
          <p:cNvPicPr>
            <a:picLocks noChangeAspect="1" noChangeArrowheads="1"/>
          </p:cNvPicPr>
          <p:nvPr/>
        </p:nvPicPr>
        <p:blipFill>
          <a:blip r:embed="rId2" cstate="print"/>
          <a:srcRect/>
          <a:stretch>
            <a:fillRect/>
          </a:stretch>
        </p:blipFill>
        <p:spPr bwMode="auto">
          <a:xfrm>
            <a:off x="0" y="2209800"/>
            <a:ext cx="8753475" cy="333375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569660"/>
          </a:xfrm>
          <a:prstGeom prst="rect">
            <a:avLst/>
          </a:prstGeom>
        </p:spPr>
        <p:txBody>
          <a:bodyPr wrap="square">
            <a:spAutoFit/>
          </a:bodyPr>
          <a:lstStyle/>
          <a:p>
            <a:r>
              <a:rPr lang="en-US" sz="2400" dirty="0"/>
              <a:t>One neural network, called the </a:t>
            </a:r>
            <a:r>
              <a:rPr lang="en-US" sz="2400" i="1" dirty="0"/>
              <a:t>generator</a:t>
            </a:r>
            <a:r>
              <a:rPr lang="en-US" sz="2400" dirty="0"/>
              <a:t>, generates new data instances, while the other, the </a:t>
            </a:r>
            <a:r>
              <a:rPr lang="en-US" sz="2400" i="1" dirty="0"/>
              <a:t>discriminator</a:t>
            </a:r>
            <a:r>
              <a:rPr lang="en-US" sz="2400" dirty="0"/>
              <a:t>, evaluates them for authenticity; i.e. the discriminator decides whether each instance of data it reviews belongs to the actual training dataset or not.</a:t>
            </a:r>
          </a:p>
        </p:txBody>
      </p:sp>
      <p:pic>
        <p:nvPicPr>
          <p:cNvPr id="587778" name="Picture 2"/>
          <p:cNvPicPr>
            <a:picLocks noChangeAspect="1" noChangeArrowheads="1"/>
          </p:cNvPicPr>
          <p:nvPr/>
        </p:nvPicPr>
        <p:blipFill>
          <a:blip r:embed="rId2" cstate="print"/>
          <a:srcRect/>
          <a:stretch>
            <a:fillRect/>
          </a:stretch>
        </p:blipFill>
        <p:spPr bwMode="auto">
          <a:xfrm>
            <a:off x="0" y="2286000"/>
            <a:ext cx="9144000" cy="417195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136339"/>
            <a:ext cx="9144000" cy="4031873"/>
          </a:xfrm>
          <a:prstGeom prst="rect">
            <a:avLst/>
          </a:prstGeom>
        </p:spPr>
        <p:txBody>
          <a:bodyPr wrap="square">
            <a:spAutoFit/>
          </a:bodyPr>
          <a:lstStyle/>
          <a:p>
            <a:pPr marL="342900" indent="-342900">
              <a:buFont typeface="+mj-lt"/>
              <a:buAutoNum type="arabicPeriod"/>
            </a:pPr>
            <a:r>
              <a:rPr lang="en-US" sz="3200" u="sng" dirty="0">
                <a:hlinkClick r:id="rId2"/>
              </a:rPr>
              <a:t>Generative Adversarial Networks</a:t>
            </a:r>
            <a:endParaRPr lang="en-US" sz="3200" dirty="0"/>
          </a:p>
          <a:p>
            <a:pPr marL="342900" indent="-342900">
              <a:buFont typeface="+mj-lt"/>
              <a:buAutoNum type="arabicPeriod"/>
            </a:pPr>
            <a:r>
              <a:rPr lang="en-US" sz="3200" dirty="0">
                <a:hlinkClick r:id="rId3"/>
              </a:rPr>
              <a:t>Auto-Encoding </a:t>
            </a:r>
            <a:r>
              <a:rPr lang="en-US" sz="3200" dirty="0" err="1">
                <a:hlinkClick r:id="rId3"/>
              </a:rPr>
              <a:t>Variational</a:t>
            </a:r>
            <a:r>
              <a:rPr lang="en-US" sz="3200" dirty="0">
                <a:hlinkClick r:id="rId3"/>
              </a:rPr>
              <a:t> </a:t>
            </a:r>
            <a:r>
              <a:rPr lang="en-US" sz="3200" dirty="0" err="1">
                <a:hlinkClick r:id="rId3"/>
              </a:rPr>
              <a:t>Bayes</a:t>
            </a:r>
            <a:endParaRPr lang="en-US" sz="3200" dirty="0"/>
          </a:p>
          <a:p>
            <a:pPr marL="342900" indent="-342900">
              <a:buFont typeface="+mj-lt"/>
              <a:buAutoNum type="arabicPeriod"/>
            </a:pPr>
            <a:r>
              <a:rPr lang="en-US" sz="3200" dirty="0" err="1">
                <a:hlinkClick r:id="rId4"/>
              </a:rPr>
              <a:t>AlexNet</a:t>
            </a:r>
            <a:endParaRPr lang="en-US" sz="3200" dirty="0"/>
          </a:p>
          <a:p>
            <a:pPr marL="342900" indent="-342900">
              <a:buFont typeface="+mj-lt"/>
              <a:buAutoNum type="arabicPeriod"/>
            </a:pPr>
            <a:r>
              <a:rPr lang="en-US" sz="3200" dirty="0" err="1">
                <a:hlinkClick r:id="rId5"/>
              </a:rPr>
              <a:t>TensorFlow</a:t>
            </a:r>
            <a:r>
              <a:rPr lang="en-US" sz="3200" dirty="0">
                <a:hlinkClick r:id="rId5"/>
              </a:rPr>
              <a:t>: A system for large-scale machine learning</a:t>
            </a:r>
            <a:endParaRPr lang="en-US" sz="3200" dirty="0"/>
          </a:p>
          <a:p>
            <a:pPr marL="342900" indent="-342900">
              <a:buFont typeface="+mj-lt"/>
              <a:buAutoNum type="arabicPeriod"/>
            </a:pPr>
            <a:r>
              <a:rPr lang="en-US" sz="3200" dirty="0">
                <a:hlinkClick r:id="rId6"/>
              </a:rPr>
              <a:t>Sequence to Sequence Learning with Neural Networks</a:t>
            </a:r>
            <a:endParaRPr lang="en-US" sz="3200" dirty="0"/>
          </a:p>
          <a:p>
            <a:pPr marL="342900" indent="-342900">
              <a:buFont typeface="+mj-lt"/>
              <a:buAutoNum type="arabicPeriod"/>
            </a:pPr>
            <a:r>
              <a:rPr lang="en-US" sz="3200" dirty="0">
                <a:hlinkClick r:id="rId7"/>
              </a:rPr>
              <a:t>Playing Atari with Deep Reinforcement Learning</a:t>
            </a:r>
            <a:endParaRPr lang="en-US" sz="3200" dirty="0"/>
          </a:p>
        </p:txBody>
      </p:sp>
      <p:sp>
        <p:nvSpPr>
          <p:cNvPr id="3" name="Rectangle 2"/>
          <p:cNvSpPr/>
          <p:nvPr/>
        </p:nvSpPr>
        <p:spPr>
          <a:xfrm>
            <a:off x="0" y="304800"/>
            <a:ext cx="9144000" cy="1200329"/>
          </a:xfrm>
          <a:prstGeom prst="rect">
            <a:avLst/>
          </a:prstGeom>
        </p:spPr>
        <p:txBody>
          <a:bodyPr wrap="square">
            <a:spAutoFit/>
          </a:bodyPr>
          <a:lstStyle/>
          <a:p>
            <a:r>
              <a:rPr lang="en-US" b="1" dirty="0">
                <a:hlinkClick r:id="rId8"/>
              </a:rPr>
              <a:t> </a:t>
            </a:r>
            <a:r>
              <a:rPr lang="en-US" sz="3600" b="1" dirty="0">
                <a:hlinkClick r:id="rId8"/>
              </a:rPr>
              <a:t>6 most seminal contributions to research in neural networks in the last 8 years?</a:t>
            </a:r>
            <a:endParaRPr 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 calcmode="lin" valueType="num">
                                      <p:cBhvr additive="base">
                                        <p:cTn id="3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5" end="5"/>
                                            </p:txEl>
                                          </p:spTgt>
                                        </p:tgtEl>
                                        <p:attrNameLst>
                                          <p:attrName>style.visibility</p:attrName>
                                        </p:attrNameLst>
                                      </p:cBhvr>
                                      <p:to>
                                        <p:strVal val="visible"/>
                                      </p:to>
                                    </p:set>
                                    <p:anim calcmode="lin" valueType="num">
                                      <p:cBhvr additive="base">
                                        <p:cTn id="4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D9AE3-BDEC-40FF-B8ED-42672F23643A}"/>
              </a:ext>
            </a:extLst>
          </p:cNvPr>
          <p:cNvSpPr>
            <a:spLocks noGrp="1"/>
          </p:cNvSpPr>
          <p:nvPr>
            <p:ph type="title"/>
          </p:nvPr>
        </p:nvSpPr>
        <p:spPr>
          <a:xfrm>
            <a:off x="0" y="0"/>
            <a:ext cx="9144000" cy="838200"/>
          </a:xfrm>
        </p:spPr>
        <p:txBody>
          <a:bodyPr>
            <a:noAutofit/>
          </a:bodyPr>
          <a:lstStyle/>
          <a:p>
            <a:pPr algn="l"/>
            <a:r>
              <a:rPr lang="en-IN" sz="3200" b="1" dirty="0">
                <a:solidFill>
                  <a:srgbClr val="FF0000"/>
                </a:solidFill>
              </a:rPr>
              <a:t>What are Convolutional Neural Networks and how they work???</a:t>
            </a:r>
          </a:p>
        </p:txBody>
      </p:sp>
      <p:sp>
        <p:nvSpPr>
          <p:cNvPr id="3" name="Content Placeholder 2">
            <a:extLst>
              <a:ext uri="{FF2B5EF4-FFF2-40B4-BE49-F238E27FC236}">
                <a16:creationId xmlns:a16="http://schemas.microsoft.com/office/drawing/2014/main" id="{D6810BBC-F564-4823-999B-F46501526677}"/>
              </a:ext>
            </a:extLst>
          </p:cNvPr>
          <p:cNvSpPr>
            <a:spLocks noGrp="1"/>
          </p:cNvSpPr>
          <p:nvPr>
            <p:ph idx="1"/>
          </p:nvPr>
        </p:nvSpPr>
        <p:spPr>
          <a:xfrm>
            <a:off x="0" y="1219200"/>
            <a:ext cx="9144000" cy="5638800"/>
          </a:xfrm>
        </p:spPr>
        <p:txBody>
          <a:bodyPr>
            <a:normAutofit/>
          </a:bodyPr>
          <a:lstStyle/>
          <a:p>
            <a:pPr>
              <a:spcBef>
                <a:spcPts val="0"/>
              </a:spcBef>
              <a:buFont typeface="Wingdings" panose="05000000000000000000" pitchFamily="2" charset="2"/>
              <a:buChar char="§"/>
            </a:pPr>
            <a:r>
              <a:rPr lang="en-IN" sz="3000" i="1" dirty="0"/>
              <a:t>A convolutional neural network is a specialized kind of neural network for processing the data which has the </a:t>
            </a:r>
            <a:r>
              <a:rPr lang="en-IN" sz="3000" b="1" i="1" dirty="0">
                <a:solidFill>
                  <a:srgbClr val="FF0000"/>
                </a:solidFill>
              </a:rPr>
              <a:t>grid like topology</a:t>
            </a:r>
            <a:r>
              <a:rPr lang="en-IN" sz="3000" dirty="0">
                <a:solidFill>
                  <a:srgbClr val="FF0000"/>
                </a:solidFill>
              </a:rPr>
              <a:t>. </a:t>
            </a:r>
          </a:p>
          <a:p>
            <a:pPr>
              <a:spcBef>
                <a:spcPts val="0"/>
              </a:spcBef>
              <a:buFont typeface="Wingdings" panose="05000000000000000000" pitchFamily="2" charset="2"/>
              <a:buChar char="§"/>
            </a:pPr>
            <a:r>
              <a:rPr lang="en-US" sz="2800" dirty="0"/>
              <a:t>Convolutional Neural Networks are MLPs with a special structure. </a:t>
            </a:r>
            <a:endParaRPr lang="en-IN" sz="3000" dirty="0">
              <a:solidFill>
                <a:srgbClr val="FF0000"/>
              </a:solidFill>
            </a:endParaRPr>
          </a:p>
          <a:p>
            <a:pPr>
              <a:spcBef>
                <a:spcPts val="0"/>
              </a:spcBef>
              <a:buFont typeface="Wingdings" panose="05000000000000000000" pitchFamily="2" charset="2"/>
              <a:buChar char="§"/>
            </a:pPr>
            <a:endParaRPr lang="en-IN" sz="3000" dirty="0">
              <a:solidFill>
                <a:srgbClr val="FF0000"/>
              </a:solidFill>
            </a:endParaRPr>
          </a:p>
          <a:p>
            <a:pPr>
              <a:spcBef>
                <a:spcPts val="0"/>
              </a:spcBef>
              <a:buFont typeface="Wingdings" panose="05000000000000000000" pitchFamily="2" charset="2"/>
              <a:buChar char="§"/>
            </a:pPr>
            <a:r>
              <a:rPr lang="en-IN" sz="3000" dirty="0"/>
              <a:t>Examples of such data can be images which can be considered as a 2D(grayscale) or 3D(coloured RGB) grid of pixels, time series data which can be thought of as the 1D grid taking samples at regular time intervals </a:t>
            </a:r>
          </a:p>
          <a:p>
            <a:pPr>
              <a:buFont typeface="Wingdings" panose="05000000000000000000" pitchFamily="2" charset="2"/>
              <a:buChar char="§"/>
            </a:pPr>
            <a:endParaRPr lang="en-IN" sz="3800" dirty="0"/>
          </a:p>
          <a:p>
            <a:pPr>
              <a:buFont typeface="Wingdings" panose="05000000000000000000" pitchFamily="2" charset="2"/>
              <a:buChar char="§"/>
            </a:pPr>
            <a:endParaRPr lang="en-IN" dirty="0"/>
          </a:p>
        </p:txBody>
      </p:sp>
      <p:sp>
        <p:nvSpPr>
          <p:cNvPr id="4" name="TextBox 3">
            <a:extLst>
              <a:ext uri="{FF2B5EF4-FFF2-40B4-BE49-F238E27FC236}">
                <a16:creationId xmlns:a16="http://schemas.microsoft.com/office/drawing/2014/main" id="{42EAB6C5-B32E-4DDD-B4B0-30FFBA8512D2}"/>
              </a:ext>
            </a:extLst>
          </p:cNvPr>
          <p:cNvSpPr txBox="1"/>
          <p:nvPr/>
        </p:nvSpPr>
        <p:spPr>
          <a:xfrm>
            <a:off x="1143000" y="6488668"/>
            <a:ext cx="7533665" cy="461665"/>
          </a:xfrm>
          <a:prstGeom prst="rect">
            <a:avLst/>
          </a:prstGeom>
          <a:noFill/>
        </p:spPr>
        <p:txBody>
          <a:bodyPr wrap="none" rtlCol="0">
            <a:spAutoFit/>
          </a:bodyPr>
          <a:lstStyle/>
          <a:p>
            <a:r>
              <a:rPr lang="en-IN" dirty="0"/>
              <a:t>Definitions taken from the </a:t>
            </a:r>
            <a:r>
              <a:rPr lang="en-IN" sz="2400" dirty="0">
                <a:solidFill>
                  <a:srgbClr val="FF0000"/>
                </a:solidFill>
              </a:rPr>
              <a:t>Deep Learning book by Ian </a:t>
            </a:r>
            <a:r>
              <a:rPr lang="en-IN" sz="2400" dirty="0" err="1">
                <a:solidFill>
                  <a:srgbClr val="FF0000"/>
                </a:solidFill>
              </a:rPr>
              <a:t>Goodfellow</a:t>
            </a:r>
            <a:endParaRPr lang="en-IN" dirty="0">
              <a:solidFill>
                <a:srgbClr val="FF0000"/>
              </a:solidFill>
            </a:endParaRPr>
          </a:p>
        </p:txBody>
      </p:sp>
    </p:spTree>
    <p:extLst>
      <p:ext uri="{BB962C8B-B14F-4D97-AF65-F5344CB8AC3E}">
        <p14:creationId xmlns:p14="http://schemas.microsoft.com/office/powerpoint/2010/main" val="325413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304800"/>
            <a:ext cx="9144000" cy="6553200"/>
          </a:xfrm>
        </p:spPr>
        <p:txBody>
          <a:bodyPr>
            <a:normAutofit/>
          </a:bodyPr>
          <a:lstStyle/>
          <a:p>
            <a:r>
              <a:rPr lang="en-US" dirty="0"/>
              <a:t>Medical practitioners and researchers are now using images defined by </a:t>
            </a:r>
            <a:r>
              <a:rPr lang="en-US" dirty="0" err="1">
                <a:solidFill>
                  <a:srgbClr val="FF0000"/>
                </a:solidFill>
              </a:rPr>
              <a:t>voxels</a:t>
            </a:r>
            <a:r>
              <a:rPr lang="en-US" dirty="0"/>
              <a:t> and 3-D software to view X-rays, CT scans, and magnetic resonance imaging (MRI) scans from different angles, effectively to see the inside of the body from outside. </a:t>
            </a:r>
          </a:p>
          <a:p>
            <a:endParaRPr lang="en-US" dirty="0"/>
          </a:p>
          <a:p>
            <a:r>
              <a:rPr lang="en-US" dirty="0"/>
              <a:t>Geologists can create 3-D views of earth profiles based on sound echoes. </a:t>
            </a:r>
          </a:p>
          <a:p>
            <a:endParaRPr lang="en-US" dirty="0"/>
          </a:p>
          <a:p>
            <a:r>
              <a:rPr lang="en-US" dirty="0"/>
              <a:t>Engineers can view complex machinery and material structures to look for weaknesses.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4818" name="Picture 2" descr="http://bin.sensegates.com/s/V/o/x/Voxels.svg.png"/>
          <p:cNvPicPr>
            <a:picLocks noChangeAspect="1" noChangeArrowheads="1"/>
          </p:cNvPicPr>
          <p:nvPr/>
        </p:nvPicPr>
        <p:blipFill>
          <a:blip r:embed="rId2" cstate="print"/>
          <a:srcRect/>
          <a:stretch>
            <a:fillRect/>
          </a:stretch>
        </p:blipFill>
        <p:spPr bwMode="auto">
          <a:xfrm>
            <a:off x="0" y="0"/>
            <a:ext cx="2095500" cy="2419351"/>
          </a:xfrm>
          <a:prstGeom prst="rect">
            <a:avLst/>
          </a:prstGeom>
          <a:noFill/>
        </p:spPr>
      </p:pic>
      <p:sp>
        <p:nvSpPr>
          <p:cNvPr id="5" name="Rectangle 4"/>
          <p:cNvSpPr/>
          <p:nvPr/>
        </p:nvSpPr>
        <p:spPr>
          <a:xfrm>
            <a:off x="2362200" y="0"/>
            <a:ext cx="6781800" cy="5970865"/>
          </a:xfrm>
          <a:prstGeom prst="rect">
            <a:avLst/>
          </a:prstGeom>
        </p:spPr>
        <p:txBody>
          <a:bodyPr wrap="square">
            <a:spAutoFit/>
          </a:bodyPr>
          <a:lstStyle/>
          <a:p>
            <a:r>
              <a:rPr lang="en-US" sz="2800" dirty="0"/>
              <a:t>A </a:t>
            </a:r>
            <a:r>
              <a:rPr lang="en-US" sz="2800" b="1" dirty="0" err="1"/>
              <a:t>voxel</a:t>
            </a:r>
            <a:r>
              <a:rPr lang="en-US" sz="2800" dirty="0"/>
              <a:t> (</a:t>
            </a:r>
            <a:r>
              <a:rPr lang="en-US" sz="2800" i="1" dirty="0">
                <a:hlinkClick r:id="rId3" tooltip="Volumetric"/>
              </a:rPr>
              <a:t>volumetric</a:t>
            </a:r>
            <a:r>
              <a:rPr lang="en-US" sz="2800" i="1" dirty="0"/>
              <a:t> </a:t>
            </a:r>
            <a:r>
              <a:rPr lang="en-US" sz="2800" i="1" dirty="0">
                <a:hlinkClick r:id="rId4" tooltip="Pixel"/>
              </a:rPr>
              <a:t>pixel</a:t>
            </a:r>
            <a:r>
              <a:rPr lang="en-US" sz="2800" dirty="0"/>
              <a:t> or </a:t>
            </a:r>
            <a:r>
              <a:rPr lang="en-US" sz="2800" i="1" dirty="0"/>
              <a:t>Volumetric Picture Element</a:t>
            </a:r>
            <a:r>
              <a:rPr lang="en-US" sz="2800" dirty="0"/>
              <a:t>) is a volume element, representing a value on a </a:t>
            </a:r>
            <a:r>
              <a:rPr lang="en-US" sz="2800" dirty="0">
                <a:hlinkClick r:id="rId5" tooltip="Regular grid"/>
              </a:rPr>
              <a:t>regular grid</a:t>
            </a:r>
            <a:r>
              <a:rPr lang="en-US" sz="2800" dirty="0"/>
              <a:t> in </a:t>
            </a:r>
            <a:r>
              <a:rPr lang="en-US" sz="2800" dirty="0">
                <a:hlinkClick r:id="rId6" tooltip="3D computer graphics"/>
              </a:rPr>
              <a:t>three dimensional</a:t>
            </a:r>
            <a:r>
              <a:rPr lang="en-US" sz="2800" dirty="0"/>
              <a:t> space.</a:t>
            </a:r>
          </a:p>
          <a:p>
            <a:endParaRPr lang="en-US" sz="2800" dirty="0"/>
          </a:p>
          <a:p>
            <a:r>
              <a:rPr lang="en-US" sz="2800" dirty="0"/>
              <a:t>This is analogous to a </a:t>
            </a:r>
            <a:r>
              <a:rPr lang="en-US" sz="2800" dirty="0">
                <a:hlinkClick r:id="rId4" tooltip="Pixel"/>
              </a:rPr>
              <a:t>pixel</a:t>
            </a:r>
            <a:r>
              <a:rPr lang="en-US" sz="2800" dirty="0"/>
              <a:t>, which represents </a:t>
            </a:r>
            <a:r>
              <a:rPr lang="en-US" sz="2800" dirty="0">
                <a:hlinkClick r:id="rId7" tooltip="2D computer graphics"/>
              </a:rPr>
              <a:t>2D</a:t>
            </a:r>
            <a:r>
              <a:rPr lang="en-US" sz="2800" dirty="0"/>
              <a:t> image data in a </a:t>
            </a:r>
            <a:r>
              <a:rPr lang="en-US" sz="2800" dirty="0">
                <a:hlinkClick r:id="rId8" tooltip="Bitmap"/>
              </a:rPr>
              <a:t>bitmap</a:t>
            </a:r>
            <a:r>
              <a:rPr lang="en-US" sz="2800" dirty="0"/>
              <a:t> (which is sometimes referred to as a </a:t>
            </a:r>
            <a:r>
              <a:rPr lang="en-US" sz="2800" dirty="0" err="1">
                <a:hlinkClick r:id="rId9" tooltip="Raster graphics"/>
              </a:rPr>
              <a:t>pixmap</a:t>
            </a:r>
            <a:r>
              <a:rPr lang="en-US" sz="2800" dirty="0"/>
              <a:t>).</a:t>
            </a:r>
          </a:p>
          <a:p>
            <a:endParaRPr lang="en-US" sz="2800" dirty="0"/>
          </a:p>
          <a:p>
            <a:endParaRPr lang="en-US" sz="2800" dirty="0"/>
          </a:p>
          <a:p>
            <a:r>
              <a:rPr lang="en-IN" sz="2800" dirty="0"/>
              <a:t>3D data for medical images which might be considered as 3D(</a:t>
            </a:r>
            <a:r>
              <a:rPr lang="en-IN" sz="2800" dirty="0" err="1"/>
              <a:t>grayscale</a:t>
            </a:r>
            <a:r>
              <a:rPr lang="en-IN" sz="2800" dirty="0"/>
              <a:t>) or 4D(coloured) grid of </a:t>
            </a:r>
            <a:r>
              <a:rPr lang="en-IN" sz="2800" dirty="0" err="1"/>
              <a:t>voxels</a:t>
            </a:r>
            <a:r>
              <a:rPr lang="en-IN" sz="2800" dirty="0"/>
              <a:t>.</a:t>
            </a:r>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52400"/>
            <a:ext cx="9144000" cy="6705600"/>
          </a:xfrm>
        </p:spPr>
        <p:txBody>
          <a:bodyPr>
            <a:normAutofit fontScale="77500" lnSpcReduction="20000"/>
          </a:bodyPr>
          <a:lstStyle/>
          <a:p>
            <a:pPr>
              <a:buFont typeface="Wingdings" panose="05000000000000000000" pitchFamily="2" charset="2"/>
              <a:buChar char="§"/>
            </a:pPr>
            <a:r>
              <a:rPr lang="en-US" dirty="0"/>
              <a:t>Apart from Image Classification, CNNs are now also used for many other applications like:</a:t>
            </a:r>
          </a:p>
          <a:p>
            <a:pPr>
              <a:buFont typeface="Wingdings" panose="05000000000000000000" pitchFamily="2" charset="2"/>
              <a:buChar char="§"/>
            </a:pPr>
            <a:endParaRPr lang="en-US" dirty="0"/>
          </a:p>
          <a:p>
            <a:pPr lvl="1">
              <a:buFont typeface="Wingdings" panose="05000000000000000000" pitchFamily="2" charset="2"/>
              <a:buChar char="§"/>
            </a:pPr>
            <a:r>
              <a:rPr lang="en-US" sz="3400" dirty="0"/>
              <a:t>Object Localization and Object Detection</a:t>
            </a:r>
          </a:p>
          <a:p>
            <a:pPr lvl="1">
              <a:buFont typeface="Wingdings" panose="05000000000000000000" pitchFamily="2" charset="2"/>
              <a:buChar char="§"/>
            </a:pPr>
            <a:r>
              <a:rPr lang="en-US" sz="3400" dirty="0"/>
              <a:t>Image Segmentation</a:t>
            </a:r>
          </a:p>
          <a:p>
            <a:pPr lvl="1">
              <a:buFont typeface="Wingdings" panose="05000000000000000000" pitchFamily="2" charset="2"/>
              <a:buChar char="§"/>
            </a:pPr>
            <a:r>
              <a:rPr lang="en-US" sz="3400" dirty="0"/>
              <a:t>Image Captioning</a:t>
            </a:r>
          </a:p>
          <a:p>
            <a:pPr lvl="1">
              <a:buFont typeface="Wingdings" panose="05000000000000000000" pitchFamily="2" charset="2"/>
              <a:buChar char="§"/>
            </a:pPr>
            <a:r>
              <a:rPr lang="en-US" sz="3400" dirty="0"/>
              <a:t>Style Transfer</a:t>
            </a:r>
          </a:p>
          <a:p>
            <a:pPr lvl="1">
              <a:buFont typeface="Wingdings" panose="05000000000000000000" pitchFamily="2" charset="2"/>
              <a:buChar char="§"/>
            </a:pPr>
            <a:r>
              <a:rPr lang="en-US" sz="3400" dirty="0"/>
              <a:t>Video Analysis</a:t>
            </a:r>
          </a:p>
          <a:p>
            <a:pPr lvl="1">
              <a:buFont typeface="Wingdings" panose="05000000000000000000" pitchFamily="2" charset="2"/>
              <a:buChar char="§"/>
            </a:pPr>
            <a:r>
              <a:rPr lang="en-US" sz="3400" dirty="0"/>
              <a:t>Medical Diagnosis</a:t>
            </a:r>
          </a:p>
          <a:p>
            <a:pPr lvl="1">
              <a:buFont typeface="Wingdings" panose="05000000000000000000" pitchFamily="2" charset="2"/>
              <a:buChar char="§"/>
            </a:pPr>
            <a:r>
              <a:rPr lang="en-US" sz="3400" dirty="0"/>
              <a:t>Image Coloring</a:t>
            </a:r>
          </a:p>
          <a:p>
            <a:pPr lvl="1">
              <a:buFont typeface="Wingdings" panose="05000000000000000000" pitchFamily="2" charset="2"/>
              <a:buChar char="§"/>
            </a:pPr>
            <a:r>
              <a:rPr lang="en-US" sz="3400" dirty="0"/>
              <a:t>Super Resolution</a:t>
            </a:r>
          </a:p>
          <a:p>
            <a:pPr lvl="1">
              <a:buFont typeface="Wingdings" panose="05000000000000000000" pitchFamily="2" charset="2"/>
              <a:buChar char="§"/>
            </a:pPr>
            <a:r>
              <a:rPr lang="en-US" sz="3400" dirty="0"/>
              <a:t>Speech Recognition</a:t>
            </a:r>
          </a:p>
          <a:p>
            <a:pPr lvl="1">
              <a:buFont typeface="Wingdings" panose="05000000000000000000" pitchFamily="2" charset="2"/>
              <a:buChar char="§"/>
            </a:pPr>
            <a:r>
              <a:rPr lang="en-US" sz="3400" dirty="0"/>
              <a:t>Document Classification</a:t>
            </a:r>
          </a:p>
          <a:p>
            <a:pPr lvl="1">
              <a:buFont typeface="Wingdings" panose="05000000000000000000" pitchFamily="2" charset="2"/>
              <a:buChar char="§"/>
            </a:pPr>
            <a:r>
              <a:rPr lang="en-US" sz="3400" dirty="0"/>
              <a:t>Self Driving Cars</a:t>
            </a:r>
          </a:p>
          <a:p>
            <a:pPr lvl="1">
              <a:buFont typeface="Wingdings" panose="05000000000000000000" pitchFamily="2" charset="2"/>
              <a:buChar char="§"/>
            </a:pPr>
            <a:r>
              <a:rPr lang="en-US" sz="3400" dirty="0"/>
              <a:t>NLP</a:t>
            </a:r>
          </a:p>
          <a:p>
            <a:pPr lvl="1">
              <a:buFont typeface="Wingdings" panose="05000000000000000000" pitchFamily="2" charset="2"/>
              <a:buChar char="§"/>
            </a:pPr>
            <a:r>
              <a:rPr lang="en-US" sz="3400" dirty="0"/>
              <a:t>….</a:t>
            </a:r>
          </a:p>
          <a:p>
            <a:endParaRPr lang="en-US" dirty="0"/>
          </a:p>
        </p:txBody>
      </p:sp>
    </p:spTree>
    <p:extLst>
      <p:ext uri="{BB962C8B-B14F-4D97-AF65-F5344CB8AC3E}">
        <p14:creationId xmlns:p14="http://schemas.microsoft.com/office/powerpoint/2010/main" val="2619614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9144000" cy="6858000"/>
          </a:xfrm>
        </p:spPr>
        <p:txBody>
          <a:bodyPr>
            <a:normAutofit/>
          </a:bodyPr>
          <a:lstStyle/>
          <a:p>
            <a:r>
              <a:rPr lang="en-US" dirty="0">
                <a:solidFill>
                  <a:srgbClr val="FF0000"/>
                </a:solidFill>
              </a:rPr>
              <a:t>NATURAL LANGUAGE PROCESSING (NLP) is one of the upcoming applications of AI. </a:t>
            </a:r>
          </a:p>
          <a:p>
            <a:endParaRPr lang="en-US" dirty="0"/>
          </a:p>
          <a:p>
            <a:r>
              <a:rPr lang="en-US" dirty="0"/>
              <a:t>The goal of the Natural Language Processing is to design and build software that will analyze, understand, and generate languages that humans use naturally, so that </a:t>
            </a:r>
            <a:r>
              <a:rPr lang="en-US" dirty="0">
                <a:solidFill>
                  <a:srgbClr val="FF0000"/>
                </a:solidFill>
              </a:rPr>
              <a:t>eventually you will be able to address your computer as though you were addressing another person.</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4800"/>
            <a:ext cx="9144000" cy="5632311"/>
          </a:xfrm>
          <a:prstGeom prst="rect">
            <a:avLst/>
          </a:prstGeom>
        </p:spPr>
        <p:txBody>
          <a:bodyPr wrap="square">
            <a:spAutoFit/>
          </a:bodyPr>
          <a:lstStyle/>
          <a:p>
            <a:r>
              <a:rPr lang="en-US" sz="4000" b="1" dirty="0"/>
              <a:t>Convolutional Neural Networks are </a:t>
            </a:r>
            <a:r>
              <a:rPr lang="en-US" sz="4000" b="1" dirty="0" err="1"/>
              <a:t>are</a:t>
            </a:r>
            <a:r>
              <a:rPr lang="en-US" sz="4000" b="1" dirty="0"/>
              <a:t> a special kind of multi-layer neural networks. </a:t>
            </a:r>
          </a:p>
          <a:p>
            <a:endParaRPr lang="en-US" sz="4000" b="1" dirty="0"/>
          </a:p>
          <a:p>
            <a:r>
              <a:rPr lang="en-US" sz="4000" b="1" dirty="0"/>
              <a:t>Like almost every other neural networks they are trained with a version of the back-propagation algorithm. </a:t>
            </a:r>
          </a:p>
          <a:p>
            <a:endParaRPr lang="en-US" sz="4000" b="1" dirty="0"/>
          </a:p>
          <a:p>
            <a:r>
              <a:rPr lang="en-US" sz="4000" b="1" dirty="0"/>
              <a:t>Where they differ is in the architecture.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617196"/>
          </a:xfrm>
          <a:prstGeom prst="rect">
            <a:avLst/>
          </a:prstGeom>
        </p:spPr>
        <p:txBody>
          <a:bodyPr wrap="square">
            <a:spAutoFit/>
          </a:bodyPr>
          <a:lstStyle/>
          <a:p>
            <a:r>
              <a:rPr lang="en-US" sz="4000" dirty="0"/>
              <a:t> </a:t>
            </a:r>
            <a:r>
              <a:rPr lang="en-US" sz="3200" dirty="0"/>
              <a:t>Natural Language Processing is the use of computers to process written and spoken language for some practical, useful, purpose like </a:t>
            </a:r>
            <a:r>
              <a:rPr lang="en-US" sz="3200" dirty="0">
                <a:solidFill>
                  <a:srgbClr val="FF0000"/>
                </a:solidFill>
              </a:rPr>
              <a:t>translation, database access, information retrieval, text categorization, extracting data from text,</a:t>
            </a:r>
            <a:r>
              <a:rPr lang="en-US" sz="3200" dirty="0"/>
              <a:t> </a:t>
            </a:r>
            <a:r>
              <a:rPr lang="en-US" sz="3200" dirty="0">
                <a:hlinkClick r:id="rId2" tooltip="Semantic parsing"/>
              </a:rPr>
              <a:t>semantic </a:t>
            </a:r>
            <a:r>
              <a:rPr lang="en-US" sz="3200" dirty="0"/>
              <a:t>Parsing[task of converting a </a:t>
            </a:r>
            <a:r>
              <a:rPr lang="en-US" sz="3200" dirty="0">
                <a:hlinkClick r:id="rId3" tooltip="Natural language"/>
              </a:rPr>
              <a:t>natural language</a:t>
            </a:r>
            <a:r>
              <a:rPr lang="en-US" sz="3200" dirty="0"/>
              <a:t> </a:t>
            </a:r>
            <a:r>
              <a:rPr lang="en-US" sz="3200" dirty="0">
                <a:hlinkClick r:id="rId4" tooltip="Utterance"/>
              </a:rPr>
              <a:t>utterance</a:t>
            </a:r>
            <a:r>
              <a:rPr lang="en-US" sz="3200" dirty="0"/>
              <a:t> to a </a:t>
            </a:r>
            <a:r>
              <a:rPr lang="en-US" sz="3200" dirty="0">
                <a:hlinkClick r:id="rId5" tooltip="Logical Form (linguistics)"/>
              </a:rPr>
              <a:t>logical form</a:t>
            </a:r>
            <a:r>
              <a:rPr lang="en-US" sz="3200" dirty="0"/>
              <a:t>: a machine-understandable representation of its meaning], search query retrieval, sentence modeling, classification, prediction and other traditional NLP tasks.</a:t>
            </a:r>
          </a:p>
          <a:p>
            <a:endParaRPr lang="en-US" sz="3200" dirty="0"/>
          </a:p>
          <a:p>
            <a:r>
              <a:rPr lang="en-US" sz="3200" dirty="0"/>
              <a:t>Some basic systems CHATBOTS are already developed like ELIZA, INTELLISHRINK, AMALGAM,ALEXA  etc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architectures</a:t>
            </a:r>
          </a:p>
        </p:txBody>
      </p:sp>
      <p:sp>
        <p:nvSpPr>
          <p:cNvPr id="3" name="Content Placeholder 2"/>
          <p:cNvSpPr>
            <a:spLocks noGrp="1"/>
          </p:cNvSpPr>
          <p:nvPr>
            <p:ph idx="1"/>
          </p:nvPr>
        </p:nvSpPr>
        <p:spPr>
          <a:xfrm>
            <a:off x="0" y="1600200"/>
            <a:ext cx="9144000" cy="5257800"/>
          </a:xfrm>
        </p:spPr>
        <p:txBody>
          <a:bodyPr>
            <a:normAutofit/>
          </a:bodyPr>
          <a:lstStyle/>
          <a:p>
            <a:pPr lvl="1"/>
            <a:r>
              <a:rPr lang="en-US" sz="3600" b="1" dirty="0">
                <a:solidFill>
                  <a:srgbClr val="FF0000"/>
                </a:solidFill>
              </a:rPr>
              <a:t>Convolutional Neural Nets (CNNs)</a:t>
            </a:r>
            <a:r>
              <a:rPr lang="en-US" sz="3600" dirty="0">
                <a:solidFill>
                  <a:srgbClr val="FF0000"/>
                </a:solidFill>
              </a:rPr>
              <a:t> </a:t>
            </a:r>
            <a:r>
              <a:rPr lang="en-US" sz="3600" dirty="0"/>
              <a:t>- for images, and lately NLP.</a:t>
            </a:r>
          </a:p>
          <a:p>
            <a:pPr lvl="1"/>
            <a:r>
              <a:rPr lang="en-US" sz="3600" b="1" dirty="0">
                <a:solidFill>
                  <a:srgbClr val="FF0000"/>
                </a:solidFill>
              </a:rPr>
              <a:t>Recurrent Neural Nets (RNNs)</a:t>
            </a:r>
            <a:r>
              <a:rPr lang="en-US" sz="3600" dirty="0">
                <a:solidFill>
                  <a:srgbClr val="FF0000"/>
                </a:solidFill>
              </a:rPr>
              <a:t> </a:t>
            </a:r>
            <a:r>
              <a:rPr lang="en-US" sz="3600" dirty="0"/>
              <a:t>- including LSTMs and GRUs for temporal data, including NLP, video, time series, speech.</a:t>
            </a:r>
          </a:p>
          <a:p>
            <a:pPr lvl="1"/>
            <a:r>
              <a:rPr lang="en-US" sz="3600" b="1" dirty="0">
                <a:solidFill>
                  <a:srgbClr val="FF0000"/>
                </a:solidFill>
              </a:rPr>
              <a:t>Generative Adversarial Networks (GANs)</a:t>
            </a:r>
            <a:r>
              <a:rPr lang="en-US" sz="3600" dirty="0"/>
              <a:t> - for capturing some domain, such as an artistic style.</a:t>
            </a:r>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4D720-1DA9-476A-B8EE-73384F2C4803}"/>
              </a:ext>
            </a:extLst>
          </p:cNvPr>
          <p:cNvSpPr>
            <a:spLocks noGrp="1"/>
          </p:cNvSpPr>
          <p:nvPr>
            <p:ph type="title"/>
          </p:nvPr>
        </p:nvSpPr>
        <p:spPr/>
        <p:txBody>
          <a:bodyPr>
            <a:normAutofit fontScale="90000"/>
          </a:bodyPr>
          <a:lstStyle/>
          <a:p>
            <a:r>
              <a:rPr lang="en-US" b="1" dirty="0">
                <a:solidFill>
                  <a:srgbClr val="FF0000"/>
                </a:solidFill>
              </a:rPr>
              <a:t>Layers used to build </a:t>
            </a:r>
            <a:r>
              <a:rPr lang="en-US" b="1" dirty="0" err="1">
                <a:solidFill>
                  <a:srgbClr val="FF0000"/>
                </a:solidFill>
              </a:rPr>
              <a:t>ConvNets</a:t>
            </a:r>
            <a:br>
              <a:rPr lang="en-US" b="1" dirty="0">
                <a:solidFill>
                  <a:srgbClr val="FF0000"/>
                </a:solidFill>
              </a:rPr>
            </a:br>
            <a:endParaRPr lang="en-IN" b="1" dirty="0">
              <a:solidFill>
                <a:srgbClr val="FF0000"/>
              </a:solidFill>
            </a:endParaRPr>
          </a:p>
        </p:txBody>
      </p:sp>
      <p:sp>
        <p:nvSpPr>
          <p:cNvPr id="3" name="Content Placeholder 2">
            <a:extLst>
              <a:ext uri="{FF2B5EF4-FFF2-40B4-BE49-F238E27FC236}">
                <a16:creationId xmlns:a16="http://schemas.microsoft.com/office/drawing/2014/main" id="{C4110CD8-F575-429D-983E-24C81566B489}"/>
              </a:ext>
            </a:extLst>
          </p:cNvPr>
          <p:cNvSpPr>
            <a:spLocks noGrp="1"/>
          </p:cNvSpPr>
          <p:nvPr>
            <p:ph idx="1"/>
          </p:nvPr>
        </p:nvSpPr>
        <p:spPr/>
        <p:txBody>
          <a:bodyPr/>
          <a:lstStyle/>
          <a:p>
            <a:r>
              <a:rPr lang="en-US" dirty="0"/>
              <a:t>Three main types of layers to build </a:t>
            </a:r>
            <a:r>
              <a:rPr lang="en-US" dirty="0" err="1"/>
              <a:t>ConvNet</a:t>
            </a:r>
            <a:r>
              <a:rPr lang="en-US" dirty="0"/>
              <a:t> architectures:</a:t>
            </a:r>
          </a:p>
          <a:p>
            <a:endParaRPr lang="en-US" dirty="0"/>
          </a:p>
          <a:p>
            <a:r>
              <a:rPr lang="en-US" dirty="0"/>
              <a:t> </a:t>
            </a:r>
            <a:r>
              <a:rPr lang="en-US" b="1" dirty="0"/>
              <a:t>Convolutional Layer</a:t>
            </a:r>
          </a:p>
          <a:p>
            <a:r>
              <a:rPr lang="en-US" dirty="0"/>
              <a:t> </a:t>
            </a:r>
            <a:r>
              <a:rPr lang="en-US" b="1" dirty="0"/>
              <a:t>Pooling (Sub-sampling) Layer</a:t>
            </a:r>
          </a:p>
          <a:p>
            <a:r>
              <a:rPr lang="en-US" dirty="0"/>
              <a:t> </a:t>
            </a:r>
            <a:r>
              <a:rPr lang="en-US" b="1" dirty="0"/>
              <a:t>Fully-Connected (Classification) Layer</a:t>
            </a:r>
            <a:endParaRPr lang="en-IN" dirty="0"/>
          </a:p>
        </p:txBody>
      </p:sp>
    </p:spTree>
    <p:extLst>
      <p:ext uri="{BB962C8B-B14F-4D97-AF65-F5344CB8AC3E}">
        <p14:creationId xmlns:p14="http://schemas.microsoft.com/office/powerpoint/2010/main" val="155657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lstStyle/>
          <a:p>
            <a:r>
              <a:rPr lang="en-US" dirty="0"/>
              <a:t>ARCHITECTURE (VGG 16)</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609600"/>
            <a:ext cx="9144000" cy="6248400"/>
          </a:xfrm>
        </p:spPr>
      </p:pic>
    </p:spTree>
    <p:extLst>
      <p:ext uri="{BB962C8B-B14F-4D97-AF65-F5344CB8AC3E}">
        <p14:creationId xmlns:p14="http://schemas.microsoft.com/office/powerpoint/2010/main" val="4197200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03975D2-B611-4FC6-BCA0-EC608884E32A}"/>
              </a:ext>
            </a:extLst>
          </p:cNvPr>
          <p:cNvSpPr txBox="1">
            <a:spLocks noGrp="1"/>
          </p:cNvSpPr>
          <p:nvPr>
            <p:ph idx="4294967295"/>
          </p:nvPr>
        </p:nvSpPr>
        <p:spPr>
          <a:xfrm>
            <a:off x="0" y="0"/>
            <a:ext cx="9144000" cy="7220438"/>
          </a:xfrm>
          <a:prstGeom prst="rect">
            <a:avLst/>
          </a:prstGeom>
          <a:noFill/>
        </p:spPr>
        <p:txBody>
          <a:bodyPr wrap="square" rtlCol="0">
            <a:spAutoFit/>
          </a:bodyPr>
          <a:lstStyle/>
          <a:p>
            <a:pPr marL="285750" indent="-285750">
              <a:buNone/>
            </a:pPr>
            <a:r>
              <a:rPr lang="en-IN" sz="3600" b="1" dirty="0"/>
              <a:t>The name “</a:t>
            </a:r>
            <a:r>
              <a:rPr lang="en-IN" sz="3600" b="1" dirty="0" err="1">
                <a:solidFill>
                  <a:srgbClr val="FF0000"/>
                </a:solidFill>
              </a:rPr>
              <a:t>convolutional</a:t>
            </a:r>
            <a:r>
              <a:rPr lang="en-IN" sz="3600" b="1" dirty="0">
                <a:solidFill>
                  <a:srgbClr val="FF0000"/>
                </a:solidFill>
              </a:rPr>
              <a:t> neural network” </a:t>
            </a:r>
            <a:r>
              <a:rPr lang="en-IN" sz="3600" b="1" dirty="0"/>
              <a:t>comes from the use of the mathematical operation </a:t>
            </a:r>
            <a:r>
              <a:rPr lang="en-IN" sz="3600" b="1" dirty="0">
                <a:solidFill>
                  <a:srgbClr val="FF0000"/>
                </a:solidFill>
              </a:rPr>
              <a:t>convolution</a:t>
            </a:r>
            <a:r>
              <a:rPr lang="en-IN" sz="3600" b="1" dirty="0"/>
              <a:t> in the network. </a:t>
            </a:r>
          </a:p>
          <a:p>
            <a:pPr marL="285750" indent="-285750">
              <a:buNone/>
            </a:pPr>
            <a:endParaRPr lang="en-IN" sz="3600" b="1" dirty="0"/>
          </a:p>
          <a:p>
            <a:pPr marL="285750" indent="-285750">
              <a:buNone/>
            </a:pPr>
            <a:r>
              <a:rPr lang="en-IN" sz="3600" b="1" i="1" dirty="0" err="1"/>
              <a:t>Convolutional</a:t>
            </a:r>
            <a:r>
              <a:rPr lang="en-IN" sz="3600" b="1" i="1" dirty="0"/>
              <a:t> Neural Networks are simply neural networks that use </a:t>
            </a:r>
            <a:r>
              <a:rPr lang="en-IN" sz="3600" b="1" i="1" dirty="0">
                <a:solidFill>
                  <a:srgbClr val="FF0000"/>
                </a:solidFill>
              </a:rPr>
              <a:t>convolution in place of general matrix multiplication </a:t>
            </a:r>
            <a:r>
              <a:rPr lang="en-IN" sz="3600" b="1" i="1" dirty="0"/>
              <a:t>in at least one of its layers.</a:t>
            </a:r>
            <a:r>
              <a:rPr lang="en-US" sz="3600" b="1" dirty="0"/>
              <a:t> </a:t>
            </a:r>
          </a:p>
          <a:p>
            <a:pPr marL="285750" indent="-285750">
              <a:buNone/>
            </a:pPr>
            <a:endParaRPr lang="en-US" sz="3600" b="1" dirty="0"/>
          </a:p>
          <a:p>
            <a:pPr marL="285750" indent="-285750">
              <a:buNone/>
            </a:pPr>
            <a:r>
              <a:rPr lang="en-US" sz="3600" b="1" dirty="0"/>
              <a:t>The </a:t>
            </a:r>
            <a:r>
              <a:rPr lang="en-US" sz="3600" b="1" dirty="0" err="1">
                <a:solidFill>
                  <a:srgbClr val="FF0000"/>
                </a:solidFill>
              </a:rPr>
              <a:t>convolutional</a:t>
            </a:r>
            <a:r>
              <a:rPr lang="en-US" sz="3600" b="1" dirty="0">
                <a:solidFill>
                  <a:srgbClr val="FF0000"/>
                </a:solidFill>
              </a:rPr>
              <a:t> layer </a:t>
            </a:r>
            <a:r>
              <a:rPr lang="en-US" sz="3600" b="1" dirty="0"/>
              <a:t>can be thought of as the </a:t>
            </a:r>
            <a:r>
              <a:rPr lang="en-US" sz="3600" b="1" dirty="0">
                <a:solidFill>
                  <a:srgbClr val="FF0000"/>
                </a:solidFill>
              </a:rPr>
              <a:t>eyes of the CNN</a:t>
            </a:r>
            <a:r>
              <a:rPr lang="en-US" sz="3600" b="1" dirty="0"/>
              <a:t>. </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740307"/>
          </a:xfrm>
          <a:prstGeom prst="rect">
            <a:avLst/>
          </a:prstGeom>
        </p:spPr>
        <p:txBody>
          <a:bodyPr wrap="square">
            <a:spAutoFit/>
          </a:bodyPr>
          <a:lstStyle/>
          <a:p>
            <a:pPr marL="285750" indent="-285750">
              <a:buFont typeface="Arial" pitchFamily="34" charset="0"/>
              <a:buChar char="•"/>
            </a:pPr>
            <a:r>
              <a:rPr lang="en-US" sz="3600" b="1" dirty="0"/>
              <a:t>The neurons in this layer look for specific features. If they find the features they are looking for, they produce a high activation.</a:t>
            </a:r>
          </a:p>
          <a:p>
            <a:pPr marL="285750" indent="-285750">
              <a:buFont typeface="Arial" pitchFamily="34" charset="0"/>
              <a:buChar char="•"/>
            </a:pPr>
            <a:endParaRPr lang="en-US" sz="3600" b="1" dirty="0"/>
          </a:p>
          <a:p>
            <a:pPr marL="285750" indent="-285750">
              <a:buFont typeface="Arial" pitchFamily="34" charset="0"/>
              <a:buChar char="•"/>
            </a:pPr>
            <a:r>
              <a:rPr lang="en-US" sz="3600" b="1" dirty="0">
                <a:solidFill>
                  <a:srgbClr val="FF0000"/>
                </a:solidFill>
              </a:rPr>
              <a:t>The primary purpose of Convolution in case of a </a:t>
            </a:r>
            <a:r>
              <a:rPr lang="en-US" sz="3600" b="1" dirty="0" err="1">
                <a:solidFill>
                  <a:srgbClr val="FF0000"/>
                </a:solidFill>
              </a:rPr>
              <a:t>ConvNet</a:t>
            </a:r>
            <a:r>
              <a:rPr lang="en-US" sz="3600" b="1" dirty="0">
                <a:solidFill>
                  <a:srgbClr val="FF0000"/>
                </a:solidFill>
              </a:rPr>
              <a:t> is to extract features from the input image</a:t>
            </a:r>
          </a:p>
          <a:p>
            <a:pPr marL="285750" indent="-285750">
              <a:buFont typeface="Arial" pitchFamily="34" charset="0"/>
              <a:buChar char="•"/>
            </a:pPr>
            <a:endParaRPr lang="en-US" sz="3600" b="1" dirty="0"/>
          </a:p>
          <a:p>
            <a:pPr marL="285750" indent="-285750">
              <a:buFont typeface="Arial" pitchFamily="34" charset="0"/>
              <a:buChar char="•"/>
            </a:pPr>
            <a:r>
              <a:rPr lang="en-US" sz="3600" b="1" dirty="0"/>
              <a:t>Convolution preserves the spatial relationship between pixels by learning image features using </a:t>
            </a:r>
            <a:r>
              <a:rPr lang="en-US" sz="3600" b="1" dirty="0">
                <a:solidFill>
                  <a:srgbClr val="FF0000"/>
                </a:solidFill>
              </a:rPr>
              <a:t>small squares of input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200329"/>
          </a:xfrm>
          <a:prstGeom prst="rect">
            <a:avLst/>
          </a:prstGeom>
        </p:spPr>
        <p:txBody>
          <a:bodyPr wrap="square">
            <a:spAutoFit/>
          </a:bodyPr>
          <a:lstStyle/>
          <a:p>
            <a:r>
              <a:rPr lang="en-US" sz="3600" b="1" dirty="0"/>
              <a:t>CNNs operate over Volumes !</a:t>
            </a:r>
          </a:p>
          <a:p>
            <a:r>
              <a:rPr lang="en-US" sz="3600" dirty="0"/>
              <a:t>What do we mean by this?</a:t>
            </a:r>
          </a:p>
        </p:txBody>
      </p:sp>
      <p:pic>
        <p:nvPicPr>
          <p:cNvPr id="2143234" name="Picture 2" descr="https://cdn-images-1.medium.com/max/1600/1*C55kkMQHSE1x9p2LdMf-DQ.png"/>
          <p:cNvPicPr>
            <a:picLocks noChangeAspect="1" noChangeArrowheads="1"/>
          </p:cNvPicPr>
          <p:nvPr/>
        </p:nvPicPr>
        <p:blipFill>
          <a:blip r:embed="rId2" cstate="print"/>
          <a:srcRect/>
          <a:stretch>
            <a:fillRect/>
          </a:stretch>
        </p:blipFill>
        <p:spPr bwMode="auto">
          <a:xfrm>
            <a:off x="5029200" y="533400"/>
            <a:ext cx="4114800" cy="4495800"/>
          </a:xfrm>
          <a:prstGeom prst="rect">
            <a:avLst/>
          </a:prstGeom>
          <a:noFill/>
        </p:spPr>
      </p:pic>
      <p:sp>
        <p:nvSpPr>
          <p:cNvPr id="4" name="Rectangle 3"/>
          <p:cNvSpPr/>
          <p:nvPr/>
        </p:nvSpPr>
        <p:spPr>
          <a:xfrm>
            <a:off x="0" y="4953000"/>
            <a:ext cx="9144000" cy="1754326"/>
          </a:xfrm>
          <a:prstGeom prst="rect">
            <a:avLst/>
          </a:prstGeom>
        </p:spPr>
        <p:txBody>
          <a:bodyPr wrap="square">
            <a:spAutoFit/>
          </a:bodyPr>
          <a:lstStyle/>
          <a:p>
            <a:r>
              <a:rPr lang="en-US" sz="3600" b="1" dirty="0"/>
              <a:t>Unlike neural networks, where the input is a vector, here the input is a multi-channeled image (3 channeled in this case).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6306" name="Picture 2" descr="https://cdn-images-1.medium.com/max/1600/1*FUEkm0JghT3ab8P7p9c5Qg.png"/>
          <p:cNvPicPr>
            <a:picLocks noChangeAspect="1" noChangeArrowheads="1"/>
          </p:cNvPicPr>
          <p:nvPr/>
        </p:nvPicPr>
        <p:blipFill>
          <a:blip r:embed="rId2" cstate="print"/>
          <a:srcRect/>
          <a:stretch>
            <a:fillRect/>
          </a:stretch>
        </p:blipFill>
        <p:spPr bwMode="auto">
          <a:xfrm>
            <a:off x="0" y="0"/>
            <a:ext cx="5257800" cy="4732020"/>
          </a:xfrm>
          <a:prstGeom prst="rect">
            <a:avLst/>
          </a:prstGeom>
          <a:noFill/>
        </p:spPr>
      </p:pic>
      <p:sp>
        <p:nvSpPr>
          <p:cNvPr id="3" name="Rectangle 2"/>
          <p:cNvSpPr/>
          <p:nvPr/>
        </p:nvSpPr>
        <p:spPr>
          <a:xfrm>
            <a:off x="0" y="5105400"/>
            <a:ext cx="9144000" cy="1384995"/>
          </a:xfrm>
          <a:prstGeom prst="rect">
            <a:avLst/>
          </a:prstGeom>
        </p:spPr>
        <p:txBody>
          <a:bodyPr wrap="square">
            <a:spAutoFit/>
          </a:bodyPr>
          <a:lstStyle/>
          <a:p>
            <a:r>
              <a:rPr lang="en-US" sz="2800" dirty="0"/>
              <a:t>We take the 5*5*3 filter and slide it over the complete image and along the way take the dot product between the filter and chunks of the input image.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7330" name="Picture 2" descr="https://cdn-images-1.medium.com/max/1600/1*3sfzVenrdS5MWGsmSCbx3A.png"/>
          <p:cNvPicPr>
            <a:picLocks noChangeAspect="1" noChangeArrowheads="1"/>
          </p:cNvPicPr>
          <p:nvPr/>
        </p:nvPicPr>
        <p:blipFill>
          <a:blip r:embed="rId2" cstate="print"/>
          <a:srcRect/>
          <a:stretch>
            <a:fillRect/>
          </a:stretch>
        </p:blipFill>
        <p:spPr bwMode="auto">
          <a:xfrm>
            <a:off x="0" y="304800"/>
            <a:ext cx="9144000" cy="4219576"/>
          </a:xfrm>
          <a:prstGeom prst="rect">
            <a:avLst/>
          </a:prstGeom>
          <a:noFill/>
        </p:spPr>
      </p:pic>
      <p:sp>
        <p:nvSpPr>
          <p:cNvPr id="3" name="Rectangle 2"/>
          <p:cNvSpPr/>
          <p:nvPr/>
        </p:nvSpPr>
        <p:spPr>
          <a:xfrm>
            <a:off x="0" y="4876800"/>
            <a:ext cx="9144000" cy="2062103"/>
          </a:xfrm>
          <a:prstGeom prst="rect">
            <a:avLst/>
          </a:prstGeom>
        </p:spPr>
        <p:txBody>
          <a:bodyPr wrap="square">
            <a:spAutoFit/>
          </a:bodyPr>
          <a:lstStyle/>
          <a:p>
            <a:r>
              <a:rPr lang="en-US" sz="3200" dirty="0"/>
              <a:t>For every dot product taken, the result is a scalar.</a:t>
            </a:r>
          </a:p>
          <a:p>
            <a:endParaRPr lang="en-US" sz="3200" dirty="0"/>
          </a:p>
          <a:p>
            <a:r>
              <a:rPr lang="en-US" sz="3200" dirty="0"/>
              <a:t>So, what happens when we convolve the complete image with the filter?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47330"/>
                                        </p:tgtEl>
                                        <p:attrNameLst>
                                          <p:attrName>style.visibility</p:attrName>
                                        </p:attrNameLst>
                                      </p:cBhvr>
                                      <p:to>
                                        <p:strVal val="visible"/>
                                      </p:to>
                                    </p:set>
                                    <p:anim calcmode="lin" valueType="num">
                                      <p:cBhvr additive="base">
                                        <p:cTn id="7" dur="500" fill="hold"/>
                                        <p:tgtEl>
                                          <p:spTgt spid="2147330"/>
                                        </p:tgtEl>
                                        <p:attrNameLst>
                                          <p:attrName>ppt_x</p:attrName>
                                        </p:attrNameLst>
                                      </p:cBhvr>
                                      <p:tavLst>
                                        <p:tav tm="0">
                                          <p:val>
                                            <p:strVal val="#ppt_x"/>
                                          </p:val>
                                        </p:tav>
                                        <p:tav tm="100000">
                                          <p:val>
                                            <p:strVal val="#ppt_x"/>
                                          </p:val>
                                        </p:tav>
                                      </p:tavLst>
                                    </p:anim>
                                    <p:anim calcmode="lin" valueType="num">
                                      <p:cBhvr additive="base">
                                        <p:cTn id="8" dur="500" fill="hold"/>
                                        <p:tgtEl>
                                          <p:spTgt spid="21473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463308"/>
          </a:xfrm>
          <a:prstGeom prst="rect">
            <a:avLst/>
          </a:prstGeom>
        </p:spPr>
        <p:txBody>
          <a:bodyPr wrap="square">
            <a:spAutoFit/>
          </a:bodyPr>
          <a:lstStyle/>
          <a:p>
            <a:pPr>
              <a:buFont typeface="Wingdings" pitchFamily="2" charset="2"/>
              <a:buChar char="ü"/>
            </a:pPr>
            <a:r>
              <a:rPr lang="en-US" sz="3200" b="1" dirty="0"/>
              <a:t>In </a:t>
            </a:r>
            <a:r>
              <a:rPr lang="en-US" sz="3200" b="1" dirty="0">
                <a:hlinkClick r:id="rId2" tooltip="Machine learning"/>
              </a:rPr>
              <a:t>machine learning</a:t>
            </a:r>
            <a:r>
              <a:rPr lang="en-US" sz="3200" b="1" dirty="0"/>
              <a:t>, CNN, or </a:t>
            </a:r>
            <a:r>
              <a:rPr lang="en-US" sz="3200" b="1" dirty="0" err="1"/>
              <a:t>ConvNet</a:t>
            </a:r>
            <a:r>
              <a:rPr lang="en-US" sz="3200" b="1" dirty="0"/>
              <a:t> is a class of deep, </a:t>
            </a:r>
            <a:r>
              <a:rPr lang="en-US" sz="3200" b="1" dirty="0">
                <a:hlinkClick r:id="rId3" tooltip="Feedforward neural network"/>
              </a:rPr>
              <a:t>feed-forward</a:t>
            </a:r>
            <a:r>
              <a:rPr lang="en-US" sz="3200" b="1" dirty="0"/>
              <a:t> </a:t>
            </a:r>
            <a:r>
              <a:rPr lang="en-US" sz="3200" b="1" dirty="0">
                <a:hlinkClick r:id="rId4" tooltip="Artificial neural network"/>
              </a:rPr>
              <a:t>artificial neural networks</a:t>
            </a:r>
            <a:r>
              <a:rPr lang="en-US" sz="3200" b="1" dirty="0"/>
              <a:t>, most commonly applied to analyzing visual imagery.</a:t>
            </a:r>
          </a:p>
          <a:p>
            <a:pPr>
              <a:buFont typeface="Wingdings" pitchFamily="2" charset="2"/>
              <a:buChar char="ü"/>
            </a:pPr>
            <a:endParaRPr lang="en-US" sz="3200" b="1" dirty="0"/>
          </a:p>
          <a:p>
            <a:pPr>
              <a:buFont typeface="Wingdings" pitchFamily="2" charset="2"/>
              <a:buChar char="ü"/>
            </a:pPr>
            <a:r>
              <a:rPr lang="en-US" sz="3200" b="1" dirty="0"/>
              <a:t>CNNs use a variation of </a:t>
            </a:r>
            <a:r>
              <a:rPr lang="en-US" sz="3200" b="1" dirty="0">
                <a:hlinkClick r:id="rId5" tooltip="Multilayer perceptron"/>
              </a:rPr>
              <a:t>multilayer </a:t>
            </a:r>
            <a:r>
              <a:rPr lang="en-US" sz="3200" b="1" dirty="0" err="1">
                <a:hlinkClick r:id="rId5" tooltip="Multilayer perceptron"/>
              </a:rPr>
              <a:t>perceptrons</a:t>
            </a:r>
            <a:r>
              <a:rPr lang="en-US" sz="3200" b="1" dirty="0"/>
              <a:t> designed to require minimal </a:t>
            </a:r>
            <a:r>
              <a:rPr lang="en-US" sz="3200" b="1" dirty="0">
                <a:hlinkClick r:id="rId6" tooltip="Data pre-processing"/>
              </a:rPr>
              <a:t>preprocessing</a:t>
            </a:r>
            <a:r>
              <a:rPr lang="en-US" sz="3200" b="1" dirty="0"/>
              <a:t>.</a:t>
            </a:r>
          </a:p>
          <a:p>
            <a:pPr>
              <a:buFont typeface="Wingdings" pitchFamily="2" charset="2"/>
              <a:buChar char="ü"/>
            </a:pPr>
            <a:endParaRPr lang="en-US" sz="3200" b="1" dirty="0"/>
          </a:p>
          <a:p>
            <a:pPr>
              <a:buFont typeface="Wingdings" pitchFamily="2" charset="2"/>
              <a:buChar char="ü"/>
            </a:pPr>
            <a:r>
              <a:rPr lang="en-US" sz="3200" b="1" dirty="0"/>
              <a:t> They are also known as shift invariant or space invariant artificial neural networks (SIANN), based on their shared-weights architecture and </a:t>
            </a:r>
            <a:r>
              <a:rPr lang="en-US" sz="3200" b="1" dirty="0">
                <a:hlinkClick r:id="rId7" tooltip="Translation invariance"/>
              </a:rPr>
              <a:t>translation invariance</a:t>
            </a:r>
            <a:r>
              <a:rPr lang="en-US" sz="3200" b="1" dirty="0"/>
              <a:t>  characteristics.</a:t>
            </a:r>
            <a:endParaRPr lang="en-US" sz="3200" b="1" baseline="30000" dirty="0"/>
          </a:p>
          <a:p>
            <a:endParaRPr lang="en-US" baseline="30000"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8354" name="Picture 2" descr="https://cdn-images-1.medium.com/max/1600/1*mcBbGiV8ne9NhF3SlpjAsA.png"/>
          <p:cNvPicPr>
            <a:picLocks noChangeAspect="1" noChangeArrowheads="1"/>
          </p:cNvPicPr>
          <p:nvPr/>
        </p:nvPicPr>
        <p:blipFill>
          <a:blip r:embed="rId2" cstate="print"/>
          <a:srcRect/>
          <a:stretch>
            <a:fillRect/>
          </a:stretch>
        </p:blipFill>
        <p:spPr bwMode="auto">
          <a:xfrm>
            <a:off x="0" y="685800"/>
            <a:ext cx="9144000" cy="3990975"/>
          </a:xfrm>
          <a:prstGeom prst="rect">
            <a:avLst/>
          </a:prstGeom>
          <a:noFill/>
        </p:spPr>
      </p:pic>
      <p:sp>
        <p:nvSpPr>
          <p:cNvPr id="3" name="Rectangle 2"/>
          <p:cNvSpPr/>
          <p:nvPr/>
        </p:nvSpPr>
        <p:spPr>
          <a:xfrm>
            <a:off x="0" y="5657671"/>
            <a:ext cx="9144000" cy="1200329"/>
          </a:xfrm>
          <a:prstGeom prst="rect">
            <a:avLst/>
          </a:prstGeom>
        </p:spPr>
        <p:txBody>
          <a:bodyPr wrap="square">
            <a:spAutoFit/>
          </a:bodyPr>
          <a:lstStyle/>
          <a:p>
            <a:r>
              <a:rPr lang="en-US" sz="3600" i="1" dirty="0"/>
              <a:t>There are 28*28 unique positions where the filter can be put on the image</a:t>
            </a:r>
            <a:endParaRPr 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48354"/>
                                        </p:tgtEl>
                                        <p:attrNameLst>
                                          <p:attrName>style.visibility</p:attrName>
                                        </p:attrNameLst>
                                      </p:cBhvr>
                                      <p:to>
                                        <p:strVal val="visible"/>
                                      </p:to>
                                    </p:set>
                                    <p:anim calcmode="lin" valueType="num">
                                      <p:cBhvr additive="base">
                                        <p:cTn id="7" dur="500" fill="hold"/>
                                        <p:tgtEl>
                                          <p:spTgt spid="2148354"/>
                                        </p:tgtEl>
                                        <p:attrNameLst>
                                          <p:attrName>ppt_x</p:attrName>
                                        </p:attrNameLst>
                                      </p:cBhvr>
                                      <p:tavLst>
                                        <p:tav tm="0">
                                          <p:val>
                                            <p:strVal val="#ppt_x"/>
                                          </p:val>
                                        </p:tav>
                                        <p:tav tm="100000">
                                          <p:val>
                                            <p:strVal val="#ppt_x"/>
                                          </p:val>
                                        </p:tav>
                                      </p:tavLst>
                                    </p:anim>
                                    <p:anim calcmode="lin" valueType="num">
                                      <p:cBhvr additive="base">
                                        <p:cTn id="8" dur="500" fill="hold"/>
                                        <p:tgtEl>
                                          <p:spTgt spid="21483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986528"/>
          </a:xfrm>
          <a:prstGeom prst="rect">
            <a:avLst/>
          </a:prstGeom>
        </p:spPr>
        <p:txBody>
          <a:bodyPr wrap="square">
            <a:spAutoFit/>
          </a:bodyPr>
          <a:lstStyle/>
          <a:p>
            <a:r>
              <a:rPr lang="en-US" sz="2800" dirty="0"/>
              <a:t>A  simple </a:t>
            </a:r>
            <a:r>
              <a:rPr lang="en-US" sz="2800" dirty="0" err="1"/>
              <a:t>ConvNet</a:t>
            </a:r>
            <a:r>
              <a:rPr lang="en-US" sz="2800" dirty="0"/>
              <a:t> for CIFAR-10 classification could have the architecture </a:t>
            </a:r>
          </a:p>
          <a:p>
            <a:r>
              <a:rPr lang="en-US" sz="2800" b="1" dirty="0">
                <a:solidFill>
                  <a:srgbClr val="FF0000"/>
                </a:solidFill>
              </a:rPr>
              <a:t>[INPUT[32x32x3]  - CONV [32x32x12] - RELU [32x32x12] - POOL [16x16x12] – FC[3072x1]- OL[10x1]. </a:t>
            </a:r>
          </a:p>
          <a:p>
            <a:endParaRPr lang="en-US" sz="2800" b="1" dirty="0"/>
          </a:p>
          <a:p>
            <a:r>
              <a:rPr lang="en-US" sz="2800" b="1" dirty="0">
                <a:solidFill>
                  <a:srgbClr val="FF0000"/>
                </a:solidFill>
              </a:rPr>
              <a:t>INPUT [32x32x3] </a:t>
            </a:r>
            <a:r>
              <a:rPr lang="en-US" sz="2800" b="1" dirty="0"/>
              <a:t>will hold the raw pixel values of the image, in this case an image of width 32, height 32, and with three color channels R,G,B. </a:t>
            </a:r>
          </a:p>
          <a:p>
            <a:endParaRPr lang="en-US" sz="2800" b="1" dirty="0"/>
          </a:p>
          <a:p>
            <a:r>
              <a:rPr lang="en-US" sz="2800" b="1" dirty="0"/>
              <a:t> </a:t>
            </a:r>
            <a:r>
              <a:rPr lang="en-US" sz="2800" b="1" dirty="0">
                <a:solidFill>
                  <a:srgbClr val="FF0000"/>
                </a:solidFill>
              </a:rPr>
              <a:t>CONV layer </a:t>
            </a:r>
            <a:r>
              <a:rPr lang="en-US" sz="2800" b="1" dirty="0"/>
              <a:t>will compute the output of neurons that are connected to local regions in the input, each </a:t>
            </a:r>
            <a:r>
              <a:rPr lang="en-US" sz="2800" b="1" dirty="0">
                <a:solidFill>
                  <a:srgbClr val="FF0000"/>
                </a:solidFill>
              </a:rPr>
              <a:t>computing a dot product between their weights and a small region they are connected to in the input volume</a:t>
            </a:r>
            <a:r>
              <a:rPr lang="en-US" sz="2800" b="1" dirty="0"/>
              <a:t>. </a:t>
            </a:r>
          </a:p>
          <a:p>
            <a:endParaRPr lang="en-US" sz="2800" b="1" dirty="0"/>
          </a:p>
          <a:p>
            <a:r>
              <a:rPr lang="en-US" sz="2800" b="1" dirty="0"/>
              <a:t>This may result in volume such as </a:t>
            </a:r>
            <a:r>
              <a:rPr lang="en-US" sz="2800" b="1" dirty="0">
                <a:solidFill>
                  <a:srgbClr val="FF0000"/>
                </a:solidFill>
              </a:rPr>
              <a:t>[32x32x12] </a:t>
            </a:r>
            <a:r>
              <a:rPr lang="en-US" sz="2800" b="1" dirty="0"/>
              <a:t>if </a:t>
            </a:r>
            <a:r>
              <a:rPr lang="en-US" sz="2800" b="1" dirty="0">
                <a:solidFill>
                  <a:srgbClr val="FF0000"/>
                </a:solidFill>
              </a:rPr>
              <a:t>12 filters </a:t>
            </a:r>
            <a:r>
              <a:rPr lang="en-US" sz="2800" b="1" dirty="0"/>
              <a:t>are used.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 calcmode="lin" valueType="num">
                                      <p:cBhvr additive="base">
                                        <p:cTn id="2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 calcmode="lin" valueType="num">
                                      <p:cBhvr additive="base">
                                        <p:cTn id="3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539978"/>
          </a:xfrm>
          <a:prstGeom prst="rect">
            <a:avLst/>
          </a:prstGeom>
        </p:spPr>
        <p:txBody>
          <a:bodyPr wrap="square">
            <a:spAutoFit/>
          </a:bodyPr>
          <a:lstStyle/>
          <a:p>
            <a:endParaRPr lang="en-US" dirty="0"/>
          </a:p>
          <a:p>
            <a:r>
              <a:rPr lang="en-US" dirty="0"/>
              <a:t> </a:t>
            </a:r>
            <a:r>
              <a:rPr lang="en-US" sz="2800" b="1" dirty="0">
                <a:solidFill>
                  <a:srgbClr val="FF0000"/>
                </a:solidFill>
              </a:rPr>
              <a:t>RELU layer </a:t>
            </a:r>
            <a:r>
              <a:rPr lang="en-US" sz="2800" b="1" dirty="0"/>
              <a:t>will apply an element-wise activation function, such as the max(0,x) </a:t>
            </a:r>
            <a:r>
              <a:rPr lang="en-US" sz="2800" b="1" dirty="0" err="1"/>
              <a:t>thresholding</a:t>
            </a:r>
            <a:r>
              <a:rPr lang="en-US" sz="2800" b="1" dirty="0"/>
              <a:t> at zero. This leaves the size of the volume unchanged </a:t>
            </a:r>
            <a:r>
              <a:rPr lang="en-US" sz="2800" b="1" dirty="0">
                <a:solidFill>
                  <a:srgbClr val="FF0000"/>
                </a:solidFill>
              </a:rPr>
              <a:t>([32x32x12]). </a:t>
            </a:r>
          </a:p>
          <a:p>
            <a:endParaRPr lang="en-US" sz="2800" b="1" dirty="0"/>
          </a:p>
          <a:p>
            <a:r>
              <a:rPr lang="en-US" sz="2800" b="1" dirty="0"/>
              <a:t> </a:t>
            </a:r>
            <a:r>
              <a:rPr lang="en-US" sz="2800" b="1" dirty="0">
                <a:solidFill>
                  <a:srgbClr val="FF0000"/>
                </a:solidFill>
              </a:rPr>
              <a:t>POOL layer </a:t>
            </a:r>
            <a:r>
              <a:rPr lang="en-US" sz="2800" b="1" dirty="0"/>
              <a:t>will perform a </a:t>
            </a:r>
            <a:r>
              <a:rPr lang="en-US" sz="2800" b="1" dirty="0">
                <a:solidFill>
                  <a:srgbClr val="FF0000"/>
                </a:solidFill>
              </a:rPr>
              <a:t>down-sampling </a:t>
            </a:r>
            <a:r>
              <a:rPr lang="en-US" sz="2800" b="1" dirty="0"/>
              <a:t>operation along the spatial dimensions (width, height), resulting in volume such as </a:t>
            </a:r>
            <a:r>
              <a:rPr lang="en-US" sz="2800" b="1" dirty="0">
                <a:solidFill>
                  <a:srgbClr val="FF0000"/>
                </a:solidFill>
              </a:rPr>
              <a:t>[16x16x12].</a:t>
            </a:r>
          </a:p>
          <a:p>
            <a:endParaRPr lang="en-US" sz="2800" b="1" dirty="0"/>
          </a:p>
          <a:p>
            <a:r>
              <a:rPr lang="en-US" sz="2800" b="1" dirty="0"/>
              <a:t> </a:t>
            </a:r>
            <a:r>
              <a:rPr lang="en-US" sz="2800" b="1" dirty="0">
                <a:solidFill>
                  <a:srgbClr val="FF0000"/>
                </a:solidFill>
              </a:rPr>
              <a:t>FC (i.e. fully-connected) and output layer </a:t>
            </a:r>
            <a:r>
              <a:rPr lang="en-US" sz="2800" b="1" dirty="0"/>
              <a:t>will compute the class scores, resulting in volume of size </a:t>
            </a:r>
            <a:r>
              <a:rPr lang="en-US" sz="2800" b="1" dirty="0">
                <a:solidFill>
                  <a:srgbClr val="FF0000"/>
                </a:solidFill>
              </a:rPr>
              <a:t>[1x1x10], </a:t>
            </a:r>
            <a:r>
              <a:rPr lang="en-US" sz="2800" b="1" dirty="0"/>
              <a:t>where each of the 10 numbers correspond to a class score, such as among the 10 categories of CIFAR-10</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ep neural networks"/>
          <p:cNvPicPr>
            <a:picLocks noChangeAspect="1" noChangeArrowheads="1"/>
          </p:cNvPicPr>
          <p:nvPr/>
        </p:nvPicPr>
        <p:blipFill>
          <a:blip r:embed="rId2" cstate="print"/>
          <a:srcRect/>
          <a:stretch>
            <a:fillRect/>
          </a:stretch>
        </p:blipFill>
        <p:spPr bwMode="auto">
          <a:xfrm>
            <a:off x="0" y="228600"/>
            <a:ext cx="9044794" cy="4953000"/>
          </a:xfrm>
          <a:prstGeom prst="rect">
            <a:avLst/>
          </a:prstGeom>
          <a:noFill/>
        </p:spPr>
      </p:pic>
      <p:sp>
        <p:nvSpPr>
          <p:cNvPr id="3" name="TextBox 2"/>
          <p:cNvSpPr txBox="1"/>
          <p:nvPr/>
        </p:nvSpPr>
        <p:spPr>
          <a:xfrm>
            <a:off x="2971800" y="5486400"/>
            <a:ext cx="1981200" cy="769441"/>
          </a:xfrm>
          <a:prstGeom prst="rect">
            <a:avLst/>
          </a:prstGeom>
          <a:noFill/>
        </p:spPr>
        <p:txBody>
          <a:bodyPr wrap="square" rtlCol="0">
            <a:spAutoFit/>
          </a:bodyPr>
          <a:lstStyle/>
          <a:p>
            <a:r>
              <a:rPr lang="en-US" sz="4400" dirty="0"/>
              <a:t>MLP</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22" name="Picture 2"/>
          <p:cNvPicPr>
            <a:picLocks noChangeAspect="1" noChangeArrowheads="1"/>
          </p:cNvPicPr>
          <p:nvPr/>
        </p:nvPicPr>
        <p:blipFill>
          <a:blip r:embed="rId3" cstate="print"/>
          <a:srcRect/>
          <a:stretch>
            <a:fillRect/>
          </a:stretch>
        </p:blipFill>
        <p:spPr bwMode="auto">
          <a:xfrm>
            <a:off x="1143001" y="147917"/>
            <a:ext cx="4643438" cy="4443133"/>
          </a:xfrm>
          <a:prstGeom prst="rect">
            <a:avLst/>
          </a:prstGeom>
          <a:noFill/>
          <a:ln w="9525">
            <a:noFill/>
            <a:miter lim="800000"/>
            <a:headEnd/>
            <a:tailEnd/>
          </a:ln>
        </p:spPr>
      </p:pic>
      <p:graphicFrame>
        <p:nvGraphicFramePr>
          <p:cNvPr id="1669123" name="Object 2"/>
          <p:cNvGraphicFramePr>
            <a:graphicFrameLocks noChangeAspect="1"/>
          </p:cNvGraphicFramePr>
          <p:nvPr/>
        </p:nvGraphicFramePr>
        <p:xfrm>
          <a:off x="-1" y="4495800"/>
          <a:ext cx="9258117" cy="2133600"/>
        </p:xfrm>
        <a:graphic>
          <a:graphicData uri="http://schemas.openxmlformats.org/presentationml/2006/ole">
            <mc:AlternateContent xmlns:mc="http://schemas.openxmlformats.org/markup-compatibility/2006">
              <mc:Choice xmlns:v="urn:schemas-microsoft-com:vml" Requires="v">
                <p:oleObj spid="_x0000_s1669126" name="Equation" r:id="rId4" imgW="5067000" imgH="1091880" progId="">
                  <p:embed/>
                </p:oleObj>
              </mc:Choice>
              <mc:Fallback>
                <p:oleObj name="Equation" r:id="rId4" imgW="5067000" imgH="109188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4495800"/>
                        <a:ext cx="9258117" cy="213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6172200" y="533400"/>
            <a:ext cx="2971800" cy="1200329"/>
          </a:xfrm>
          <a:prstGeom prst="rect">
            <a:avLst/>
          </a:prstGeom>
          <a:noFill/>
        </p:spPr>
        <p:txBody>
          <a:bodyPr wrap="square" rtlCol="0">
            <a:spAutoFit/>
          </a:bodyPr>
          <a:lstStyle/>
          <a:p>
            <a:r>
              <a:rPr lang="en-US" sz="3600" dirty="0"/>
              <a:t>Number of Parameters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69122"/>
                                        </p:tgtEl>
                                        <p:attrNameLst>
                                          <p:attrName>style.visibility</p:attrName>
                                        </p:attrNameLst>
                                      </p:cBhvr>
                                      <p:to>
                                        <p:strVal val="visible"/>
                                      </p:to>
                                    </p:set>
                                    <p:anim calcmode="lin" valueType="num">
                                      <p:cBhvr additive="base">
                                        <p:cTn id="7" dur="500" fill="hold"/>
                                        <p:tgtEl>
                                          <p:spTgt spid="1669122"/>
                                        </p:tgtEl>
                                        <p:attrNameLst>
                                          <p:attrName>ppt_x</p:attrName>
                                        </p:attrNameLst>
                                      </p:cBhvr>
                                      <p:tavLst>
                                        <p:tav tm="0">
                                          <p:val>
                                            <p:strVal val="#ppt_x"/>
                                          </p:val>
                                        </p:tav>
                                        <p:tav tm="100000">
                                          <p:val>
                                            <p:strVal val="#ppt_x"/>
                                          </p:val>
                                        </p:tav>
                                      </p:tavLst>
                                    </p:anim>
                                    <p:anim calcmode="lin" valueType="num">
                                      <p:cBhvr additive="base">
                                        <p:cTn id="8" dur="500" fill="hold"/>
                                        <p:tgtEl>
                                          <p:spTgt spid="1669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69123"/>
                                        </p:tgtEl>
                                        <p:attrNameLst>
                                          <p:attrName>style.visibility</p:attrName>
                                        </p:attrNameLst>
                                      </p:cBhvr>
                                      <p:to>
                                        <p:strVal val="visible"/>
                                      </p:to>
                                    </p:set>
                                    <p:anim calcmode="lin" valueType="num">
                                      <p:cBhvr additive="base">
                                        <p:cTn id="19" dur="500" fill="hold"/>
                                        <p:tgtEl>
                                          <p:spTgt spid="1669123"/>
                                        </p:tgtEl>
                                        <p:attrNameLst>
                                          <p:attrName>ppt_x</p:attrName>
                                        </p:attrNameLst>
                                      </p:cBhvr>
                                      <p:tavLst>
                                        <p:tav tm="0">
                                          <p:val>
                                            <p:strVal val="#ppt_x"/>
                                          </p:val>
                                        </p:tav>
                                        <p:tav tm="100000">
                                          <p:val>
                                            <p:strVal val="#ppt_x"/>
                                          </p:val>
                                        </p:tav>
                                      </p:tavLst>
                                    </p:anim>
                                    <p:anim calcmode="lin" valueType="num">
                                      <p:cBhvr additive="base">
                                        <p:cTn id="20" dur="500" fill="hold"/>
                                        <p:tgtEl>
                                          <p:spTgt spid="16691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0" y="0"/>
            <a:ext cx="9144000" cy="4525963"/>
          </a:xfrm>
        </p:spPr>
        <p:txBody>
          <a:bodyPr>
            <a:noAutofit/>
          </a:bodyPr>
          <a:lstStyle/>
          <a:p>
            <a:pPr>
              <a:buFont typeface="Wingdings" panose="05000000000000000000" pitchFamily="2" charset="2"/>
              <a:buChar char="§"/>
            </a:pPr>
            <a:r>
              <a:rPr lang="en-US" dirty="0"/>
              <a:t>In general, if we have ‘n’ dimensional data with one hidden layer having ‘h’ hidden units and </a:t>
            </a:r>
            <a:r>
              <a:rPr lang="en-US" dirty="0">
                <a:solidFill>
                  <a:srgbClr val="FF0000"/>
                </a:solidFill>
              </a:rPr>
              <a:t>one output</a:t>
            </a:r>
            <a:r>
              <a:rPr lang="en-US" dirty="0"/>
              <a:t>, the total number of parameters required will be:</a:t>
            </a:r>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r>
              <a:rPr lang="en-US" dirty="0"/>
              <a:t>Hence as the dimensionality of the data increases the number of parameters in the model also increases.</a:t>
            </a:r>
          </a:p>
        </p:txBody>
      </p:sp>
      <p:graphicFrame>
        <p:nvGraphicFramePr>
          <p:cNvPr id="6" name="Object 5"/>
          <p:cNvGraphicFramePr>
            <a:graphicFrameLocks noChangeAspect="1"/>
          </p:cNvGraphicFramePr>
          <p:nvPr/>
        </p:nvGraphicFramePr>
        <p:xfrm>
          <a:off x="1295400" y="2362200"/>
          <a:ext cx="6045200" cy="711200"/>
        </p:xfrm>
        <a:graphic>
          <a:graphicData uri="http://schemas.openxmlformats.org/presentationml/2006/ole">
            <mc:AlternateContent xmlns:mc="http://schemas.openxmlformats.org/markup-compatibility/2006">
              <mc:Choice xmlns:v="urn:schemas-microsoft-com:vml" Requires="v">
                <p:oleObj spid="_x0000_s1667077" name="Equation" r:id="rId3" imgW="1726920" imgH="203040" progId="">
                  <p:embed/>
                </p:oleObj>
              </mc:Choice>
              <mc:Fallback>
                <p:oleObj name="Equation" r:id="rId3" imgW="1726920" imgH="20304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362200"/>
                        <a:ext cx="6045200"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290647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anim calcmode="lin" valueType="num">
                                      <p:cBhvr additive="base">
                                        <p:cTn id="1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9144000" cy="6858000"/>
          </a:xfrm>
        </p:spPr>
        <p:txBody>
          <a:bodyPr>
            <a:normAutofit/>
          </a:bodyPr>
          <a:lstStyle/>
          <a:p>
            <a:pPr>
              <a:buNone/>
            </a:pPr>
            <a:r>
              <a:rPr lang="en-US" sz="4200" dirty="0"/>
              <a:t>(</a:t>
            </a:r>
            <a:r>
              <a:rPr lang="en-US" b="1" dirty="0"/>
              <a:t>a)Consider a neural network which classifies the Cat and non cat images, having inputs as images of dimensions 224x224x3, 1 hidden layer having 512 hidden units and one output giving 1 for a cat image and 0 otherwise. Estimate the number of parameters in this model. Assume no biases are used in the model.</a:t>
            </a:r>
          </a:p>
          <a:p>
            <a:pPr>
              <a:buNone/>
            </a:pPr>
            <a:endParaRPr lang="en-US" b="1" dirty="0"/>
          </a:p>
          <a:p>
            <a:pPr>
              <a:buNone/>
            </a:pPr>
            <a:r>
              <a:rPr lang="en-US" b="1" dirty="0"/>
              <a:t>(b) What about the number of parameters when images are of dimensions 512x512x3</a:t>
            </a:r>
            <a:r>
              <a:rPr lang="en-US" sz="4200" b="1" dirty="0"/>
              <a:t>.</a:t>
            </a:r>
          </a:p>
          <a:p>
            <a:endParaRPr lang="en-US" dirty="0"/>
          </a:p>
        </p:txBody>
      </p:sp>
    </p:spTree>
    <p:extLst>
      <p:ext uri="{BB962C8B-B14F-4D97-AF65-F5344CB8AC3E}">
        <p14:creationId xmlns:p14="http://schemas.microsoft.com/office/powerpoint/2010/main" val="11954615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1"/>
          <p:cNvPicPr>
            <a:picLocks noChangeAspect="1" noChangeArrowheads="1"/>
          </p:cNvPicPr>
          <p:nvPr/>
        </p:nvPicPr>
        <p:blipFill>
          <a:blip r:embed="rId2" cstate="print">
            <a:lum bright="-18000"/>
          </a:blip>
          <a:srcRect/>
          <a:stretch>
            <a:fillRect/>
          </a:stretch>
        </p:blipFill>
        <p:spPr bwMode="auto">
          <a:xfrm>
            <a:off x="0" y="1"/>
            <a:ext cx="9144000" cy="3810000"/>
          </a:xfrm>
          <a:prstGeom prst="rect">
            <a:avLst/>
          </a:prstGeom>
          <a:noFill/>
          <a:ln w="9525">
            <a:noFill/>
            <a:miter lim="800000"/>
            <a:headEnd/>
            <a:tailEnd/>
          </a:ln>
        </p:spPr>
      </p:pic>
      <p:pic>
        <p:nvPicPr>
          <p:cNvPr id="76802" name="Picture 2"/>
          <p:cNvPicPr>
            <a:picLocks noChangeAspect="1" noChangeArrowheads="1"/>
          </p:cNvPicPr>
          <p:nvPr/>
        </p:nvPicPr>
        <p:blipFill>
          <a:blip r:embed="rId3" cstate="print">
            <a:lum bright="-33000"/>
          </a:blip>
          <a:srcRect/>
          <a:stretch>
            <a:fillRect/>
          </a:stretch>
        </p:blipFill>
        <p:spPr bwMode="auto">
          <a:xfrm>
            <a:off x="0" y="4191000"/>
            <a:ext cx="9144000" cy="2667000"/>
          </a:xfrm>
          <a:prstGeom prst="rect">
            <a:avLst/>
          </a:prstGeom>
          <a:noFill/>
          <a:ln w="9525">
            <a:noFill/>
            <a:miter lim="800000"/>
            <a:headEnd/>
            <a:tailEnd/>
          </a:ln>
        </p:spPr>
      </p:pic>
    </p:spTree>
    <p:extLst>
      <p:ext uri="{BB962C8B-B14F-4D97-AF65-F5344CB8AC3E}">
        <p14:creationId xmlns:p14="http://schemas.microsoft.com/office/powerpoint/2010/main" val="429467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801"/>
                                        </p:tgtEl>
                                        <p:attrNameLst>
                                          <p:attrName>style.visibility</p:attrName>
                                        </p:attrNameLst>
                                      </p:cBhvr>
                                      <p:to>
                                        <p:strVal val="visible"/>
                                      </p:to>
                                    </p:set>
                                    <p:anim calcmode="lin" valueType="num">
                                      <p:cBhvr additive="base">
                                        <p:cTn id="7" dur="500" fill="hold"/>
                                        <p:tgtEl>
                                          <p:spTgt spid="76801"/>
                                        </p:tgtEl>
                                        <p:attrNameLst>
                                          <p:attrName>ppt_x</p:attrName>
                                        </p:attrNameLst>
                                      </p:cBhvr>
                                      <p:tavLst>
                                        <p:tav tm="0">
                                          <p:val>
                                            <p:strVal val="#ppt_x"/>
                                          </p:val>
                                        </p:tav>
                                        <p:tav tm="100000">
                                          <p:val>
                                            <p:strVal val="#ppt_x"/>
                                          </p:val>
                                        </p:tav>
                                      </p:tavLst>
                                    </p:anim>
                                    <p:anim calcmode="lin" valueType="num">
                                      <p:cBhvr additive="base">
                                        <p:cTn id="8" dur="500" fill="hold"/>
                                        <p:tgtEl>
                                          <p:spTgt spid="7680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6802"/>
                                        </p:tgtEl>
                                        <p:attrNameLst>
                                          <p:attrName>style.visibility</p:attrName>
                                        </p:attrNameLst>
                                      </p:cBhvr>
                                      <p:to>
                                        <p:strVal val="visible"/>
                                      </p:to>
                                    </p:set>
                                    <p:anim calcmode="lin" valueType="num">
                                      <p:cBhvr additive="base">
                                        <p:cTn id="13" dur="500" fill="hold"/>
                                        <p:tgtEl>
                                          <p:spTgt spid="76802"/>
                                        </p:tgtEl>
                                        <p:attrNameLst>
                                          <p:attrName>ppt_x</p:attrName>
                                        </p:attrNameLst>
                                      </p:cBhvr>
                                      <p:tavLst>
                                        <p:tav tm="0">
                                          <p:val>
                                            <p:strVal val="#ppt_x"/>
                                          </p:val>
                                        </p:tav>
                                        <p:tav tm="100000">
                                          <p:val>
                                            <p:strVal val="#ppt_x"/>
                                          </p:val>
                                        </p:tav>
                                      </p:tavLst>
                                    </p:anim>
                                    <p:anim calcmode="lin" valueType="num">
                                      <p:cBhvr additive="base">
                                        <p:cTn id="14" dur="500" fill="hold"/>
                                        <p:tgtEl>
                                          <p:spTgt spid="768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Autofit/>
          </a:bodyPr>
          <a:lstStyle/>
          <a:p>
            <a:pPr algn="l"/>
            <a:r>
              <a:rPr lang="en-US" sz="3600" b="1" dirty="0">
                <a:solidFill>
                  <a:srgbClr val="FF0000"/>
                </a:solidFill>
              </a:rPr>
              <a:t>Problems with traditional Neural Network Models</a:t>
            </a:r>
          </a:p>
        </p:txBody>
      </p:sp>
      <p:sp>
        <p:nvSpPr>
          <p:cNvPr id="3" name="Content Placeholder 2"/>
          <p:cNvSpPr>
            <a:spLocks noGrp="1"/>
          </p:cNvSpPr>
          <p:nvPr>
            <p:ph idx="1"/>
          </p:nvPr>
        </p:nvSpPr>
        <p:spPr>
          <a:xfrm>
            <a:off x="0" y="1219200"/>
            <a:ext cx="9144000" cy="5638800"/>
          </a:xfrm>
        </p:spPr>
        <p:txBody>
          <a:bodyPr>
            <a:normAutofit fontScale="55000" lnSpcReduction="20000"/>
          </a:bodyPr>
          <a:lstStyle/>
          <a:p>
            <a:pPr>
              <a:buFont typeface="Wingdings" panose="05000000000000000000" pitchFamily="2" charset="2"/>
              <a:buChar char="§"/>
            </a:pPr>
            <a:r>
              <a:rPr lang="en-US" sz="5100" b="1" dirty="0"/>
              <a:t>Fully connected Networks or Multi Layer Perceptron Model mainly suffers from two big limitations:</a:t>
            </a:r>
          </a:p>
          <a:p>
            <a:pPr>
              <a:buFont typeface="Wingdings" panose="05000000000000000000" pitchFamily="2" charset="2"/>
              <a:buChar char="§"/>
            </a:pPr>
            <a:endParaRPr lang="en-US" sz="5100" b="1" dirty="0"/>
          </a:p>
          <a:p>
            <a:pPr lvl="1">
              <a:buFont typeface="Wingdings" panose="05000000000000000000" pitchFamily="2" charset="2"/>
              <a:buChar char="§"/>
            </a:pPr>
            <a:r>
              <a:rPr lang="en-US" sz="5800" b="1" i="1" dirty="0">
                <a:solidFill>
                  <a:srgbClr val="FF0000"/>
                </a:solidFill>
              </a:rPr>
              <a:t>Huge number of parameters (weights) are </a:t>
            </a:r>
            <a:r>
              <a:rPr lang="en-US" sz="5800" b="1" i="1" dirty="0"/>
              <a:t>required when inputs are high dimensional</a:t>
            </a:r>
            <a:r>
              <a:rPr lang="en-US" sz="5800" b="1" i="1" dirty="0">
                <a:solidFill>
                  <a:srgbClr val="FF0000"/>
                </a:solidFill>
              </a:rPr>
              <a:t>.</a:t>
            </a:r>
          </a:p>
          <a:p>
            <a:pPr lvl="1">
              <a:buFont typeface="Wingdings" panose="05000000000000000000" pitchFamily="2" charset="2"/>
              <a:buChar char="§"/>
            </a:pPr>
            <a:r>
              <a:rPr lang="en-US" sz="5800" b="1" i="1" dirty="0"/>
              <a:t>Does not handle </a:t>
            </a:r>
            <a:r>
              <a:rPr lang="en-US" sz="5800" b="1" i="1" dirty="0">
                <a:solidFill>
                  <a:srgbClr val="FF0000"/>
                </a:solidFill>
              </a:rPr>
              <a:t>the spatial and temporal </a:t>
            </a:r>
            <a:r>
              <a:rPr lang="en-US" sz="5800" b="1" i="1" dirty="0"/>
              <a:t>aspect of the data.</a:t>
            </a:r>
          </a:p>
          <a:p>
            <a:pPr lvl="1">
              <a:buFont typeface="Wingdings" panose="05000000000000000000" pitchFamily="2" charset="2"/>
              <a:buChar char="§"/>
            </a:pPr>
            <a:endParaRPr lang="en-US" sz="5100" b="1" dirty="0"/>
          </a:p>
          <a:p>
            <a:pPr>
              <a:buFont typeface="Wingdings" panose="05000000000000000000" pitchFamily="2" charset="2"/>
              <a:buChar char="§"/>
            </a:pPr>
            <a:r>
              <a:rPr lang="en-US" sz="5100" b="1" dirty="0"/>
              <a:t>CNNs handle both of these limitations very well and hence are well suitable for data like images, audios, videos, text files etc. which are both very high dimensional as well as consists of </a:t>
            </a:r>
            <a:r>
              <a:rPr lang="en-US" sz="5100" b="1" dirty="0">
                <a:solidFill>
                  <a:srgbClr val="FF0000"/>
                </a:solidFill>
              </a:rPr>
              <a:t>spatial or temporal features </a:t>
            </a:r>
            <a:r>
              <a:rPr lang="en-US" sz="5100" b="1" dirty="0"/>
              <a:t>in the data.</a:t>
            </a:r>
            <a:r>
              <a:rPr lang="en-US" sz="4400" b="1" dirty="0"/>
              <a:t> </a:t>
            </a:r>
          </a:p>
          <a:p>
            <a:pPr marL="201168" lvl="1" indent="0">
              <a:buNone/>
            </a:pPr>
            <a:r>
              <a:rPr lang="en-US" sz="3600" b="1" dirty="0"/>
              <a:t> </a:t>
            </a:r>
            <a:endParaRPr lang="en-US" b="1" dirty="0"/>
          </a:p>
        </p:txBody>
      </p:sp>
    </p:spTree>
    <p:extLst>
      <p:ext uri="{BB962C8B-B14F-4D97-AF65-F5344CB8AC3E}">
        <p14:creationId xmlns:p14="http://schemas.microsoft.com/office/powerpoint/2010/main" val="192554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Benefits of using CNNs</a:t>
            </a:r>
          </a:p>
        </p:txBody>
      </p:sp>
      <p:sp>
        <p:nvSpPr>
          <p:cNvPr id="3" name="Content Placeholder 2"/>
          <p:cNvSpPr>
            <a:spLocks noGrp="1"/>
          </p:cNvSpPr>
          <p:nvPr>
            <p:ph idx="1"/>
          </p:nvPr>
        </p:nvSpPr>
        <p:spPr/>
        <p:txBody>
          <a:bodyPr/>
          <a:lstStyle/>
          <a:p>
            <a:pPr fontAlgn="base">
              <a:buNone/>
            </a:pPr>
            <a:endParaRPr lang="en-US" dirty="0"/>
          </a:p>
          <a:p>
            <a:pPr fontAlgn="base"/>
            <a:r>
              <a:rPr lang="en-US" b="1" dirty="0"/>
              <a:t>They use </a:t>
            </a:r>
            <a:r>
              <a:rPr lang="en-US" b="1" dirty="0">
                <a:solidFill>
                  <a:srgbClr val="FF0000"/>
                </a:solidFill>
              </a:rPr>
              <a:t>fewer parameters </a:t>
            </a:r>
            <a:r>
              <a:rPr lang="en-US" b="1" dirty="0"/>
              <a:t>(weights) to learn than a fully connected network.</a:t>
            </a:r>
          </a:p>
          <a:p>
            <a:pPr fontAlgn="base"/>
            <a:r>
              <a:rPr lang="en-US" b="1" dirty="0"/>
              <a:t>They are designed to be </a:t>
            </a:r>
            <a:r>
              <a:rPr lang="en-US" b="1" dirty="0">
                <a:solidFill>
                  <a:srgbClr val="FF0000"/>
                </a:solidFill>
              </a:rPr>
              <a:t>invariant</a:t>
            </a:r>
            <a:r>
              <a:rPr lang="en-US" b="1" dirty="0"/>
              <a:t> to object position and distortion in the scene.</a:t>
            </a:r>
          </a:p>
          <a:p>
            <a:pPr fontAlgn="base"/>
            <a:r>
              <a:rPr lang="en-US" b="1" dirty="0"/>
              <a:t>They automatically </a:t>
            </a:r>
            <a:r>
              <a:rPr lang="en-US" b="1" dirty="0">
                <a:solidFill>
                  <a:srgbClr val="FF0000"/>
                </a:solidFill>
              </a:rPr>
              <a:t>learn and generalize features</a:t>
            </a:r>
            <a:r>
              <a:rPr lang="en-US" b="1" dirty="0"/>
              <a:t> from the input domain.</a:t>
            </a:r>
          </a:p>
          <a:p>
            <a:endParaRPr lang="en-US" dirty="0"/>
          </a:p>
        </p:txBody>
      </p:sp>
      <p:sp>
        <p:nvSpPr>
          <p:cNvPr id="4" name="Rectangle 3"/>
          <p:cNvSpPr/>
          <p:nvPr/>
        </p:nvSpPr>
        <p:spPr>
          <a:xfrm>
            <a:off x="1981200" y="6019800"/>
            <a:ext cx="4572000" cy="646331"/>
          </a:xfrm>
          <a:prstGeom prst="rect">
            <a:avLst/>
          </a:prstGeom>
        </p:spPr>
        <p:txBody>
          <a:bodyPr>
            <a:spAutoFit/>
          </a:bodyPr>
          <a:lstStyle/>
          <a:p>
            <a:r>
              <a:rPr lang="en-US" dirty="0"/>
              <a:t>https://machinelearningmastery.com/crash-course-convolutional-neural-networks/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33400"/>
            <a:ext cx="9144000" cy="5386090"/>
          </a:xfrm>
          <a:prstGeom prst="rect">
            <a:avLst/>
          </a:prstGeom>
        </p:spPr>
        <p:txBody>
          <a:bodyPr wrap="square">
            <a:spAutoFit/>
          </a:bodyPr>
          <a:lstStyle/>
          <a:p>
            <a:r>
              <a:rPr lang="en-US" sz="3200" b="1" dirty="0"/>
              <a:t>CNNs  were </a:t>
            </a:r>
            <a:r>
              <a:rPr lang="en-US" sz="3200" b="1" dirty="0">
                <a:hlinkClick r:id="rId3" tooltip="Mathematical biology"/>
              </a:rPr>
              <a:t>inspired</a:t>
            </a:r>
            <a:r>
              <a:rPr lang="en-US" sz="3200" b="1" dirty="0"/>
              <a:t> by </a:t>
            </a:r>
            <a:r>
              <a:rPr lang="en-US" sz="3200" b="1" dirty="0">
                <a:hlinkClick r:id="rId4" tooltip="Biological"/>
              </a:rPr>
              <a:t>biological</a:t>
            </a:r>
            <a:r>
              <a:rPr lang="en-US" sz="3200" b="1" dirty="0"/>
              <a:t> processes in that the connectivity pattern between </a:t>
            </a:r>
            <a:r>
              <a:rPr lang="en-US" sz="3200" b="1" dirty="0">
                <a:hlinkClick r:id="rId5" tooltip="Artificial neuron"/>
              </a:rPr>
              <a:t>neurons</a:t>
            </a:r>
            <a:r>
              <a:rPr lang="en-US" sz="3200" b="1" dirty="0"/>
              <a:t> resembles the organization of the animal </a:t>
            </a:r>
            <a:r>
              <a:rPr lang="en-US" sz="3200" b="1" dirty="0">
                <a:hlinkClick r:id="rId6" tooltip="Visual cortex"/>
              </a:rPr>
              <a:t>visual cortex</a:t>
            </a:r>
            <a:r>
              <a:rPr lang="en-US" sz="3200" b="1" dirty="0"/>
              <a:t>. </a:t>
            </a:r>
          </a:p>
          <a:p>
            <a:endParaRPr lang="en-US" sz="3200" b="1" dirty="0"/>
          </a:p>
          <a:p>
            <a:r>
              <a:rPr lang="en-US" sz="3200" b="1" dirty="0"/>
              <a:t>Individual </a:t>
            </a:r>
            <a:r>
              <a:rPr lang="en-US" sz="3200" b="1" dirty="0">
                <a:hlinkClick r:id="rId7" tooltip="Cortical neuron"/>
              </a:rPr>
              <a:t>cortical neurons</a:t>
            </a:r>
            <a:r>
              <a:rPr lang="en-US" sz="3200" b="1" dirty="0"/>
              <a:t> respond to stimuli only in a restricted region of the </a:t>
            </a:r>
            <a:r>
              <a:rPr lang="en-US" sz="3200" b="1" dirty="0">
                <a:hlinkClick r:id="rId8" tooltip="Visual field"/>
              </a:rPr>
              <a:t>visual field</a:t>
            </a:r>
            <a:r>
              <a:rPr lang="en-US" sz="3200" b="1" dirty="0"/>
              <a:t> known as the </a:t>
            </a:r>
            <a:r>
              <a:rPr lang="en-US" sz="3200" b="1" dirty="0">
                <a:hlinkClick r:id="rId9" tooltip="Receptive field"/>
              </a:rPr>
              <a:t>receptive field</a:t>
            </a:r>
            <a:r>
              <a:rPr lang="en-US" sz="3200" b="1" dirty="0"/>
              <a:t>. </a:t>
            </a:r>
          </a:p>
          <a:p>
            <a:endParaRPr lang="en-US" sz="3200" b="1" dirty="0"/>
          </a:p>
          <a:p>
            <a:r>
              <a:rPr lang="en-US" sz="3200" b="1" dirty="0"/>
              <a:t>The receptive fields of different neurons partially overlap such that they cover the entire visual field.</a:t>
            </a:r>
          </a:p>
          <a:p>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2246769"/>
          </a:xfrm>
          <a:prstGeom prst="rect">
            <a:avLst/>
          </a:prstGeom>
        </p:spPr>
        <p:txBody>
          <a:bodyPr wrap="square">
            <a:spAutoFit/>
          </a:bodyPr>
          <a:lstStyle/>
          <a:p>
            <a:r>
              <a:rPr lang="en-US" sz="2800" b="1" dirty="0">
                <a:solidFill>
                  <a:srgbClr val="FF0000"/>
                </a:solidFill>
              </a:rPr>
              <a:t>Two established machine learning benchmarks:</a:t>
            </a:r>
          </a:p>
          <a:p>
            <a:r>
              <a:rPr lang="en-US" sz="2800" b="1" dirty="0"/>
              <a:t> </a:t>
            </a:r>
            <a:r>
              <a:rPr lang="en-US" sz="2800" b="1" u="sng" dirty="0">
                <a:hlinkClick r:id="rId2"/>
              </a:rPr>
              <a:t>MNIST</a:t>
            </a:r>
            <a:r>
              <a:rPr lang="en-US" sz="2800" b="1" dirty="0"/>
              <a:t> (Modified National Institute of Standards and Technology )</a:t>
            </a:r>
            <a:r>
              <a:rPr lang="en-US" sz="2800" b="1" dirty="0" err="1"/>
              <a:t>Databasee</a:t>
            </a:r>
            <a:r>
              <a:rPr lang="en-US" sz="2800" b="1" dirty="0"/>
              <a:t> for classification of handwritten digits) and</a:t>
            </a:r>
          </a:p>
          <a:p>
            <a:r>
              <a:rPr lang="en-US" sz="2800" b="1" dirty="0"/>
              <a:t> </a:t>
            </a:r>
          </a:p>
        </p:txBody>
      </p:sp>
      <p:pic>
        <p:nvPicPr>
          <p:cNvPr id="5" name="Picture 2" descr="https://cambridgespark.com/content/tutorials/convolutional-neural-networks-with-keras/figures/mnist.png"/>
          <p:cNvPicPr>
            <a:picLocks noChangeAspect="1" noChangeArrowheads="1"/>
          </p:cNvPicPr>
          <p:nvPr/>
        </p:nvPicPr>
        <p:blipFill>
          <a:blip r:embed="rId3" cstate="print"/>
          <a:srcRect/>
          <a:stretch>
            <a:fillRect/>
          </a:stretch>
        </p:blipFill>
        <p:spPr bwMode="auto">
          <a:xfrm>
            <a:off x="1828800" y="1828800"/>
            <a:ext cx="4953762" cy="5029200"/>
          </a:xfrm>
          <a:prstGeom prst="rect">
            <a:avLst/>
          </a:prstGeom>
          <a:noFill/>
        </p:spPr>
      </p:pic>
      <p:graphicFrame>
        <p:nvGraphicFramePr>
          <p:cNvPr id="6" name="Content Placeholder 4"/>
          <p:cNvGraphicFramePr>
            <a:graphicFrameLocks/>
          </p:cNvGraphicFramePr>
          <p:nvPr/>
        </p:nvGraphicFramePr>
        <p:xfrm>
          <a:off x="304800" y="5943600"/>
          <a:ext cx="1143000" cy="609600"/>
        </p:xfrm>
        <a:graphic>
          <a:graphicData uri="http://schemas.openxmlformats.org/drawingml/2006/table">
            <a:tbl>
              <a:tblPr/>
              <a:tblGrid>
                <a:gridCol w="1143000">
                  <a:extLst>
                    <a:ext uri="{9D8B030D-6E8A-4147-A177-3AD203B41FA5}">
                      <a16:colId xmlns:a16="http://schemas.microsoft.com/office/drawing/2014/main" val="20000"/>
                    </a:ext>
                  </a:extLst>
                </a:gridCol>
              </a:tblGrid>
              <a:tr h="609600">
                <a:tc>
                  <a:txBody>
                    <a:bodyPr/>
                    <a:lstStyle/>
                    <a:p>
                      <a:pPr algn="l"/>
                      <a:r>
                        <a:rPr lang="en-US" dirty="0"/>
                        <a:t>MNIST</a:t>
                      </a:r>
                    </a:p>
                  </a:txBody>
                  <a:tcPr anchor="ctr">
                    <a:lnL>
                      <a:noFill/>
                    </a:lnL>
                    <a:lnR>
                      <a:noFill/>
                    </a:lnR>
                    <a:lnT w="19050" cap="flat" cmpd="sng" algn="ctr">
                      <a:solidFill>
                        <a:srgbClr val="E1F0EE"/>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0"/>
                  </a:ext>
                </a:extLst>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569660"/>
          </a:xfrm>
          <a:prstGeom prst="rect">
            <a:avLst/>
          </a:prstGeom>
        </p:spPr>
        <p:txBody>
          <a:bodyPr wrap="square">
            <a:spAutoFit/>
          </a:bodyPr>
          <a:lstStyle/>
          <a:p>
            <a:r>
              <a:rPr lang="en-US" sz="3200" b="1" u="sng" dirty="0">
                <a:hlinkClick r:id="rId2"/>
              </a:rPr>
              <a:t>CIFAR-10</a:t>
            </a:r>
            <a:r>
              <a:rPr lang="en-US" sz="3200" b="1" dirty="0"/>
              <a:t> (classification of small images across 10 distinct classes – airplane, automobile, bird, cat, deer, dog, frog, horse, ship &amp; truck).</a:t>
            </a:r>
            <a:endParaRPr lang="en-US" sz="3200" dirty="0"/>
          </a:p>
        </p:txBody>
      </p:sp>
      <p:pic>
        <p:nvPicPr>
          <p:cNvPr id="2134018" name="Picture 2" descr="http://www.7wdata.be/wp-content/uploads/2017/03/C7nM88xWsAQWYAg.jpeg"/>
          <p:cNvPicPr>
            <a:picLocks noChangeAspect="1" noChangeArrowheads="1"/>
          </p:cNvPicPr>
          <p:nvPr/>
        </p:nvPicPr>
        <p:blipFill>
          <a:blip r:embed="rId3" cstate="print"/>
          <a:srcRect/>
          <a:stretch>
            <a:fillRect/>
          </a:stretch>
        </p:blipFill>
        <p:spPr bwMode="auto">
          <a:xfrm>
            <a:off x="0" y="1447800"/>
            <a:ext cx="9144000" cy="561975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FE2AAA-0700-4CC1-B3D2-5F922AF5266A}"/>
              </a:ext>
            </a:extLst>
          </p:cNvPr>
          <p:cNvSpPr>
            <a:spLocks noGrp="1"/>
          </p:cNvSpPr>
          <p:nvPr>
            <p:ph idx="1"/>
          </p:nvPr>
        </p:nvSpPr>
        <p:spPr>
          <a:xfrm>
            <a:off x="0" y="0"/>
            <a:ext cx="9144000" cy="6858000"/>
          </a:xfrm>
        </p:spPr>
        <p:txBody>
          <a:bodyPr>
            <a:normAutofit lnSpcReduction="10000"/>
          </a:bodyPr>
          <a:lstStyle/>
          <a:p>
            <a:r>
              <a:rPr lang="en-US" sz="5800" i="1" dirty="0">
                <a:solidFill>
                  <a:srgbClr val="FF0000"/>
                </a:solidFill>
              </a:rPr>
              <a:t>Regular Neural Nets don’t scale well to full images</a:t>
            </a:r>
            <a:r>
              <a:rPr lang="en-US" sz="5800" dirty="0">
                <a:solidFill>
                  <a:srgbClr val="FF0000"/>
                </a:solidFill>
              </a:rPr>
              <a:t>.</a:t>
            </a:r>
          </a:p>
          <a:p>
            <a:endParaRPr lang="en-US" sz="5800" dirty="0">
              <a:solidFill>
                <a:srgbClr val="FF0000"/>
              </a:solidFill>
            </a:endParaRPr>
          </a:p>
          <a:p>
            <a:r>
              <a:rPr lang="en-US" sz="4500" dirty="0"/>
              <a:t> In CNN(CIFAR-10), images are only of size 32x32x3 </a:t>
            </a:r>
            <a:r>
              <a:rPr lang="en-US" sz="4500" dirty="0">
                <a:solidFill>
                  <a:srgbClr val="FF0000"/>
                </a:solidFill>
              </a:rPr>
              <a:t>(32 wide, 32 high, 3 color channels)</a:t>
            </a:r>
            <a:r>
              <a:rPr lang="en-US" sz="4500" dirty="0"/>
              <a:t>, so a single fully-connected neuron in a first hidden layer of a regular Neural Network would have </a:t>
            </a:r>
            <a:r>
              <a:rPr lang="en-US" sz="4500" dirty="0">
                <a:solidFill>
                  <a:srgbClr val="FF0000"/>
                </a:solidFill>
              </a:rPr>
              <a:t>32*32*3 = 3072 weights.</a:t>
            </a:r>
          </a:p>
          <a:p>
            <a:endParaRPr lang="en-US" sz="4500" dirty="0">
              <a:solidFill>
                <a:srgbClr val="FF0000"/>
              </a:solidFill>
            </a:endParaRPr>
          </a:p>
        </p:txBody>
      </p:sp>
    </p:spTree>
    <p:extLst>
      <p:ext uri="{BB962C8B-B14F-4D97-AF65-F5344CB8AC3E}">
        <p14:creationId xmlns:p14="http://schemas.microsoft.com/office/powerpoint/2010/main" val="307672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9144000" cy="6858000"/>
          </a:xfrm>
        </p:spPr>
        <p:txBody>
          <a:bodyPr>
            <a:normAutofit lnSpcReduction="10000"/>
          </a:bodyPr>
          <a:lstStyle/>
          <a:p>
            <a:endParaRPr lang="en-US" dirty="0"/>
          </a:p>
          <a:p>
            <a:r>
              <a:rPr lang="en-US" b="1" dirty="0"/>
              <a:t>Colored Images are represented as </a:t>
            </a:r>
            <a:r>
              <a:rPr lang="en-US" b="1" dirty="0">
                <a:solidFill>
                  <a:srgbClr val="FF0000"/>
                </a:solidFill>
              </a:rPr>
              <a:t>3 dimensional </a:t>
            </a:r>
            <a:r>
              <a:rPr lang="en-US" b="1" dirty="0"/>
              <a:t>(one for </a:t>
            </a:r>
            <a:r>
              <a:rPr lang="en-US" b="1" dirty="0">
                <a:solidFill>
                  <a:srgbClr val="FF0000"/>
                </a:solidFill>
              </a:rPr>
              <a:t>height</a:t>
            </a:r>
            <a:r>
              <a:rPr lang="en-US" b="1" dirty="0"/>
              <a:t>, one for </a:t>
            </a:r>
            <a:r>
              <a:rPr lang="en-US" b="1" dirty="0">
                <a:solidFill>
                  <a:srgbClr val="FF0000"/>
                </a:solidFill>
              </a:rPr>
              <a:t>width </a:t>
            </a:r>
            <a:r>
              <a:rPr lang="en-US" b="1" dirty="0"/>
              <a:t>and one for the </a:t>
            </a:r>
            <a:r>
              <a:rPr lang="en-US" b="1" dirty="0">
                <a:solidFill>
                  <a:srgbClr val="FF0000"/>
                </a:solidFill>
              </a:rPr>
              <a:t>channel </a:t>
            </a:r>
            <a:r>
              <a:rPr lang="en-US" b="1" dirty="0" err="1"/>
              <a:t>i.e</a:t>
            </a:r>
            <a:r>
              <a:rPr lang="en-US" b="1" dirty="0"/>
              <a:t> RGB) arrays in computer memory. </a:t>
            </a:r>
          </a:p>
          <a:p>
            <a:endParaRPr lang="en-US" b="1" dirty="0"/>
          </a:p>
          <a:p>
            <a:r>
              <a:rPr lang="en-US" b="1" dirty="0"/>
              <a:t>Since the input to the Fully Connected Neural Networks are 1 dimensional arrays, we first flatten the image into a single big vector, for </a:t>
            </a:r>
            <a:r>
              <a:rPr lang="en-US" b="1" dirty="0" err="1"/>
              <a:t>eg</a:t>
            </a:r>
            <a:r>
              <a:rPr lang="en-US" b="1" dirty="0"/>
              <a:t>. a 200x200x3 image will be flattened to a 200x200x3 = 120000 dimensional vector. </a:t>
            </a:r>
          </a:p>
          <a:p>
            <a:pPr>
              <a:buNone/>
            </a:pPr>
            <a:endParaRPr lang="en-US" b="1" dirty="0"/>
          </a:p>
          <a:p>
            <a:r>
              <a:rPr lang="en-US" b="1" dirty="0"/>
              <a:t>Clearly, this full connectivity is wasteful and the huge number of parameters would quickly lead to </a:t>
            </a:r>
            <a:r>
              <a:rPr lang="en-US" b="1" dirty="0" err="1"/>
              <a:t>overfitting</a:t>
            </a:r>
            <a:r>
              <a:rPr lang="en-US" b="1" dirty="0"/>
              <a:t>.</a:t>
            </a:r>
            <a:endParaRPr lang="en-IN" b="1"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Benefits of using </a:t>
            </a:r>
            <a:r>
              <a:rPr lang="en-US" dirty="0" err="1">
                <a:solidFill>
                  <a:srgbClr val="FF0000"/>
                </a:solidFill>
              </a:rPr>
              <a:t>ReLU</a:t>
            </a:r>
            <a:endParaRPr lang="en-IN" dirty="0">
              <a:solidFill>
                <a:srgbClr val="FF0000"/>
              </a:solidFill>
            </a:endParaRPr>
          </a:p>
        </p:txBody>
      </p:sp>
      <p:sp>
        <p:nvSpPr>
          <p:cNvPr id="3" name="Content Placeholder 2"/>
          <p:cNvSpPr>
            <a:spLocks noGrp="1"/>
          </p:cNvSpPr>
          <p:nvPr>
            <p:ph idx="1"/>
          </p:nvPr>
        </p:nvSpPr>
        <p:spPr>
          <a:xfrm>
            <a:off x="0" y="1828800"/>
            <a:ext cx="9144000" cy="4419600"/>
          </a:xfrm>
        </p:spPr>
        <p:txBody>
          <a:bodyPr>
            <a:normAutofit fontScale="92500" lnSpcReduction="10000"/>
          </a:bodyPr>
          <a:lstStyle/>
          <a:p>
            <a:r>
              <a:rPr lang="en-IN" b="1" dirty="0"/>
              <a:t>The constant gradient of </a:t>
            </a:r>
            <a:r>
              <a:rPr lang="en-IN" b="1" dirty="0" err="1"/>
              <a:t>ReLUs</a:t>
            </a:r>
            <a:r>
              <a:rPr lang="en-IN" b="1" dirty="0"/>
              <a:t> results in </a:t>
            </a:r>
            <a:r>
              <a:rPr lang="en-IN" b="1" u="sng" dirty="0"/>
              <a:t>faster learning</a:t>
            </a:r>
            <a:r>
              <a:rPr lang="en-IN" b="1" dirty="0"/>
              <a:t>. (no. of epochs)</a:t>
            </a:r>
          </a:p>
          <a:p>
            <a:endParaRPr lang="en-IN" b="1" dirty="0"/>
          </a:p>
          <a:p>
            <a:r>
              <a:rPr lang="en-IN" b="1" dirty="0"/>
              <a:t>Deep convolutional neural networks with </a:t>
            </a:r>
            <a:r>
              <a:rPr lang="en-IN" sz="2400" b="1" dirty="0" err="1"/>
              <a:t>ReLUs</a:t>
            </a:r>
            <a:r>
              <a:rPr lang="en-IN" b="1" dirty="0"/>
              <a:t> train several times faster than their equivalents with </a:t>
            </a:r>
            <a:r>
              <a:rPr lang="en-IN" sz="2400" b="1" dirty="0" err="1"/>
              <a:t>tanh</a:t>
            </a:r>
            <a:r>
              <a:rPr lang="en-IN" b="1" dirty="0"/>
              <a:t> units</a:t>
            </a:r>
          </a:p>
          <a:p>
            <a:endParaRPr lang="en-US" b="1" dirty="0"/>
          </a:p>
          <a:p>
            <a:r>
              <a:rPr lang="en-US" b="1" u="sng" dirty="0"/>
              <a:t>Less computation</a:t>
            </a:r>
          </a:p>
          <a:p>
            <a:r>
              <a:rPr lang="en-US" b="1" dirty="0"/>
              <a:t>Results in less time for training</a:t>
            </a:r>
          </a:p>
          <a:p>
            <a:endParaRPr lang="en-US" dirty="0"/>
          </a:p>
          <a:p>
            <a:endParaRPr lang="en-IN" dirty="0"/>
          </a:p>
          <a:p>
            <a:endParaRPr lang="en-IN" dirty="0"/>
          </a:p>
        </p:txBody>
      </p:sp>
    </p:spTree>
    <p:extLst>
      <p:ext uri="{BB962C8B-B14F-4D97-AF65-F5344CB8AC3E}">
        <p14:creationId xmlns:p14="http://schemas.microsoft.com/office/powerpoint/2010/main" val="251329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4546" name="Picture 2"/>
          <p:cNvPicPr>
            <a:picLocks noChangeAspect="1" noChangeArrowheads="1"/>
          </p:cNvPicPr>
          <p:nvPr/>
        </p:nvPicPr>
        <p:blipFill>
          <a:blip r:embed="rId2" cstate="print"/>
          <a:srcRect/>
          <a:stretch>
            <a:fillRect/>
          </a:stretch>
        </p:blipFill>
        <p:spPr bwMode="auto">
          <a:xfrm>
            <a:off x="1066800" y="1058680"/>
            <a:ext cx="7315200" cy="4946754"/>
          </a:xfrm>
          <a:prstGeom prst="rect">
            <a:avLst/>
          </a:prstGeom>
          <a:noFill/>
          <a:ln w="9525">
            <a:noFill/>
            <a:miter lim="800000"/>
            <a:headEnd/>
            <a:tailEnd/>
          </a:ln>
        </p:spPr>
      </p:pic>
      <p:sp>
        <p:nvSpPr>
          <p:cNvPr id="5" name="Title 1"/>
          <p:cNvSpPr txBox="1">
            <a:spLocks/>
          </p:cNvSpPr>
          <p:nvPr/>
        </p:nvSpPr>
        <p:spPr>
          <a:xfrm>
            <a:off x="457200" y="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F0000"/>
                </a:solidFill>
                <a:effectLst/>
                <a:uLnTx/>
                <a:uFillTx/>
                <a:latin typeface="+mj-lt"/>
                <a:ea typeface="+mj-ea"/>
                <a:cs typeface="+mj-cs"/>
              </a:rPr>
              <a:t>Softmax at output layer</a:t>
            </a:r>
            <a:endParaRPr kumimoji="0" lang="en-US" sz="4400" b="0" i="0" u="none" strike="noStrike" kern="1200" cap="none" spc="0" normalizeH="0" baseline="0" noProof="0" dirty="0">
              <a:ln>
                <a:noFill/>
              </a:ln>
              <a:solidFill>
                <a:srgbClr val="FF0000"/>
              </a:solidFill>
              <a:effectLst/>
              <a:uLnTx/>
              <a:uFillTx/>
              <a:latin typeface="+mj-lt"/>
              <a:ea typeface="+mj-ea"/>
              <a:cs typeface="+mj-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0"/>
            <a:ext cx="8229600" cy="1143000"/>
          </a:xfrm>
        </p:spPr>
        <p:txBody>
          <a:bodyPr/>
          <a:lstStyle/>
          <a:p>
            <a:r>
              <a:rPr lang="en-US" dirty="0" err="1">
                <a:solidFill>
                  <a:srgbClr val="FF0000"/>
                </a:solidFill>
              </a:rPr>
              <a:t>Softmax</a:t>
            </a:r>
            <a:r>
              <a:rPr lang="en-US" dirty="0">
                <a:solidFill>
                  <a:srgbClr val="FF0000"/>
                </a:solidFill>
              </a:rPr>
              <a:t> at output layer</a:t>
            </a:r>
          </a:p>
        </p:txBody>
      </p:sp>
      <p:pic>
        <p:nvPicPr>
          <p:cNvPr id="1643522" name="Picture 2"/>
          <p:cNvPicPr>
            <a:picLocks noChangeAspect="1" noChangeArrowheads="1"/>
          </p:cNvPicPr>
          <p:nvPr/>
        </p:nvPicPr>
        <p:blipFill>
          <a:blip r:embed="rId2" cstate="print"/>
          <a:srcRect/>
          <a:stretch>
            <a:fillRect/>
          </a:stretch>
        </p:blipFill>
        <p:spPr bwMode="auto">
          <a:xfrm>
            <a:off x="0" y="1309688"/>
            <a:ext cx="9144000" cy="56168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43522"/>
                                        </p:tgtEl>
                                        <p:attrNameLst>
                                          <p:attrName>style.visibility</p:attrName>
                                        </p:attrNameLst>
                                      </p:cBhvr>
                                      <p:to>
                                        <p:strVal val="visible"/>
                                      </p:to>
                                    </p:set>
                                    <p:anim calcmode="lin" valueType="num">
                                      <p:cBhvr additive="base">
                                        <p:cTn id="7" dur="500" fill="hold"/>
                                        <p:tgtEl>
                                          <p:spTgt spid="1643522"/>
                                        </p:tgtEl>
                                        <p:attrNameLst>
                                          <p:attrName>ppt_x</p:attrName>
                                        </p:attrNameLst>
                                      </p:cBhvr>
                                      <p:tavLst>
                                        <p:tav tm="0">
                                          <p:val>
                                            <p:strVal val="#ppt_x"/>
                                          </p:val>
                                        </p:tav>
                                        <p:tav tm="100000">
                                          <p:val>
                                            <p:strVal val="#ppt_x"/>
                                          </p:val>
                                        </p:tav>
                                      </p:tavLst>
                                    </p:anim>
                                    <p:anim calcmode="lin" valueType="num">
                                      <p:cBhvr additive="base">
                                        <p:cTn id="8" dur="500" fill="hold"/>
                                        <p:tgtEl>
                                          <p:spTgt spid="16435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1474" name="Picture 2" descr="C:\Users\prof. surekha bhanot\Desktop\CS231n Convolutional Neural Networks for Visual Recognition_files\classify.png"/>
          <p:cNvPicPr>
            <a:picLocks noChangeAspect="1" noChangeArrowheads="1"/>
          </p:cNvPicPr>
          <p:nvPr/>
        </p:nvPicPr>
        <p:blipFill>
          <a:blip r:embed="rId2" cstate="print"/>
          <a:srcRect/>
          <a:stretch>
            <a:fillRect/>
          </a:stretch>
        </p:blipFill>
        <p:spPr bwMode="auto">
          <a:xfrm>
            <a:off x="1" y="457201"/>
            <a:ext cx="8828688" cy="6163732"/>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9378" name="Picture 2"/>
          <p:cNvPicPr>
            <a:picLocks noChangeAspect="1" noChangeArrowheads="1"/>
          </p:cNvPicPr>
          <p:nvPr/>
        </p:nvPicPr>
        <p:blipFill>
          <a:blip r:embed="rId2" cstate="print"/>
          <a:srcRect/>
          <a:stretch>
            <a:fillRect/>
          </a:stretch>
        </p:blipFill>
        <p:spPr bwMode="auto">
          <a:xfrm>
            <a:off x="0" y="0"/>
            <a:ext cx="3124200" cy="3238500"/>
          </a:xfrm>
          <a:prstGeom prst="rect">
            <a:avLst/>
          </a:prstGeom>
          <a:noFill/>
          <a:ln w="9525">
            <a:noFill/>
            <a:miter lim="800000"/>
            <a:headEnd/>
            <a:tailEnd/>
          </a:ln>
        </p:spPr>
      </p:pic>
      <p:pic>
        <p:nvPicPr>
          <p:cNvPr id="2149379" name="Picture 3"/>
          <p:cNvPicPr>
            <a:picLocks noChangeAspect="1" noChangeArrowheads="1"/>
          </p:cNvPicPr>
          <p:nvPr/>
        </p:nvPicPr>
        <p:blipFill>
          <a:blip r:embed="rId3" cstate="print"/>
          <a:srcRect/>
          <a:stretch>
            <a:fillRect/>
          </a:stretch>
        </p:blipFill>
        <p:spPr bwMode="auto">
          <a:xfrm>
            <a:off x="3124200" y="0"/>
            <a:ext cx="1724025" cy="6677025"/>
          </a:xfrm>
          <a:prstGeom prst="rect">
            <a:avLst/>
          </a:prstGeom>
          <a:noFill/>
          <a:ln w="9525">
            <a:noFill/>
            <a:miter lim="800000"/>
            <a:headEnd/>
            <a:tailEnd/>
          </a:ln>
        </p:spPr>
      </p:pic>
      <p:pic>
        <p:nvPicPr>
          <p:cNvPr id="2149380" name="Picture 4"/>
          <p:cNvPicPr>
            <a:picLocks noChangeAspect="1" noChangeArrowheads="1"/>
          </p:cNvPicPr>
          <p:nvPr/>
        </p:nvPicPr>
        <p:blipFill>
          <a:blip r:embed="rId4" cstate="print"/>
          <a:srcRect/>
          <a:stretch>
            <a:fillRect/>
          </a:stretch>
        </p:blipFill>
        <p:spPr bwMode="auto">
          <a:xfrm>
            <a:off x="0" y="3762375"/>
            <a:ext cx="3267075" cy="3095625"/>
          </a:xfrm>
          <a:prstGeom prst="rect">
            <a:avLst/>
          </a:prstGeom>
          <a:noFill/>
          <a:ln w="9525">
            <a:noFill/>
            <a:miter lim="800000"/>
            <a:headEnd/>
            <a:tailEnd/>
          </a:ln>
        </p:spPr>
      </p:pic>
      <p:pic>
        <p:nvPicPr>
          <p:cNvPr id="2149381" name="Picture 5"/>
          <p:cNvPicPr>
            <a:picLocks noChangeAspect="1" noChangeArrowheads="1"/>
          </p:cNvPicPr>
          <p:nvPr/>
        </p:nvPicPr>
        <p:blipFill>
          <a:blip r:embed="rId5" cstate="print"/>
          <a:srcRect/>
          <a:stretch>
            <a:fillRect/>
          </a:stretch>
        </p:blipFill>
        <p:spPr bwMode="auto">
          <a:xfrm>
            <a:off x="4724400" y="0"/>
            <a:ext cx="1971675" cy="3343275"/>
          </a:xfrm>
          <a:prstGeom prst="rect">
            <a:avLst/>
          </a:prstGeom>
          <a:noFill/>
          <a:ln w="9525">
            <a:noFill/>
            <a:miter lim="800000"/>
            <a:headEnd/>
            <a:tailEnd/>
          </a:ln>
        </p:spPr>
      </p:pic>
      <p:pic>
        <p:nvPicPr>
          <p:cNvPr id="2149382" name="Picture 6"/>
          <p:cNvPicPr>
            <a:picLocks noChangeAspect="1" noChangeArrowheads="1"/>
          </p:cNvPicPr>
          <p:nvPr/>
        </p:nvPicPr>
        <p:blipFill>
          <a:blip r:embed="rId6" cstate="print"/>
          <a:srcRect/>
          <a:stretch>
            <a:fillRect/>
          </a:stretch>
        </p:blipFill>
        <p:spPr bwMode="auto">
          <a:xfrm>
            <a:off x="5029200" y="3457575"/>
            <a:ext cx="1895475" cy="3400425"/>
          </a:xfrm>
          <a:prstGeom prst="rect">
            <a:avLst/>
          </a:prstGeom>
          <a:noFill/>
          <a:ln w="9525">
            <a:noFill/>
            <a:miter lim="800000"/>
            <a:headEnd/>
            <a:tailEnd/>
          </a:ln>
        </p:spPr>
      </p:pic>
      <p:pic>
        <p:nvPicPr>
          <p:cNvPr id="2149383" name="Picture 7"/>
          <p:cNvPicPr>
            <a:picLocks noChangeAspect="1" noChangeArrowheads="1"/>
          </p:cNvPicPr>
          <p:nvPr/>
        </p:nvPicPr>
        <p:blipFill>
          <a:blip r:embed="rId7" cstate="print"/>
          <a:srcRect/>
          <a:stretch>
            <a:fillRect/>
          </a:stretch>
        </p:blipFill>
        <p:spPr bwMode="auto">
          <a:xfrm>
            <a:off x="6924675" y="3571875"/>
            <a:ext cx="2219325" cy="3286125"/>
          </a:xfrm>
          <a:prstGeom prst="rect">
            <a:avLst/>
          </a:prstGeom>
          <a:noFill/>
          <a:ln w="9525">
            <a:noFill/>
            <a:miter lim="800000"/>
            <a:headEnd/>
            <a:tailEnd/>
          </a:ln>
        </p:spPr>
      </p:pic>
      <p:pic>
        <p:nvPicPr>
          <p:cNvPr id="2149384" name="Picture 8"/>
          <p:cNvPicPr>
            <a:picLocks noChangeAspect="1" noChangeArrowheads="1"/>
          </p:cNvPicPr>
          <p:nvPr/>
        </p:nvPicPr>
        <p:blipFill>
          <a:blip r:embed="rId8" cstate="print"/>
          <a:srcRect/>
          <a:stretch>
            <a:fillRect/>
          </a:stretch>
        </p:blipFill>
        <p:spPr bwMode="auto">
          <a:xfrm>
            <a:off x="6528582" y="685800"/>
            <a:ext cx="2615417" cy="180922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49378"/>
                                        </p:tgtEl>
                                        <p:attrNameLst>
                                          <p:attrName>style.visibility</p:attrName>
                                        </p:attrNameLst>
                                      </p:cBhvr>
                                      <p:to>
                                        <p:strVal val="visible"/>
                                      </p:to>
                                    </p:set>
                                    <p:anim calcmode="lin" valueType="num">
                                      <p:cBhvr additive="base">
                                        <p:cTn id="7" dur="500" fill="hold"/>
                                        <p:tgtEl>
                                          <p:spTgt spid="2149378"/>
                                        </p:tgtEl>
                                        <p:attrNameLst>
                                          <p:attrName>ppt_x</p:attrName>
                                        </p:attrNameLst>
                                      </p:cBhvr>
                                      <p:tavLst>
                                        <p:tav tm="0">
                                          <p:val>
                                            <p:strVal val="#ppt_x"/>
                                          </p:val>
                                        </p:tav>
                                        <p:tav tm="100000">
                                          <p:val>
                                            <p:strVal val="#ppt_x"/>
                                          </p:val>
                                        </p:tav>
                                      </p:tavLst>
                                    </p:anim>
                                    <p:anim calcmode="lin" valueType="num">
                                      <p:cBhvr additive="base">
                                        <p:cTn id="8" dur="500" fill="hold"/>
                                        <p:tgtEl>
                                          <p:spTgt spid="21493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49379"/>
                                        </p:tgtEl>
                                        <p:attrNameLst>
                                          <p:attrName>style.visibility</p:attrName>
                                        </p:attrNameLst>
                                      </p:cBhvr>
                                      <p:to>
                                        <p:strVal val="visible"/>
                                      </p:to>
                                    </p:set>
                                    <p:anim calcmode="lin" valueType="num">
                                      <p:cBhvr additive="base">
                                        <p:cTn id="13" dur="500" fill="hold"/>
                                        <p:tgtEl>
                                          <p:spTgt spid="2149379"/>
                                        </p:tgtEl>
                                        <p:attrNameLst>
                                          <p:attrName>ppt_x</p:attrName>
                                        </p:attrNameLst>
                                      </p:cBhvr>
                                      <p:tavLst>
                                        <p:tav tm="0">
                                          <p:val>
                                            <p:strVal val="#ppt_x"/>
                                          </p:val>
                                        </p:tav>
                                        <p:tav tm="100000">
                                          <p:val>
                                            <p:strVal val="#ppt_x"/>
                                          </p:val>
                                        </p:tav>
                                      </p:tavLst>
                                    </p:anim>
                                    <p:anim calcmode="lin" valueType="num">
                                      <p:cBhvr additive="base">
                                        <p:cTn id="14" dur="500" fill="hold"/>
                                        <p:tgtEl>
                                          <p:spTgt spid="214937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49380"/>
                                        </p:tgtEl>
                                        <p:attrNameLst>
                                          <p:attrName>style.visibility</p:attrName>
                                        </p:attrNameLst>
                                      </p:cBhvr>
                                      <p:to>
                                        <p:strVal val="visible"/>
                                      </p:to>
                                    </p:set>
                                    <p:anim calcmode="lin" valueType="num">
                                      <p:cBhvr additive="base">
                                        <p:cTn id="19" dur="500" fill="hold"/>
                                        <p:tgtEl>
                                          <p:spTgt spid="2149380"/>
                                        </p:tgtEl>
                                        <p:attrNameLst>
                                          <p:attrName>ppt_x</p:attrName>
                                        </p:attrNameLst>
                                      </p:cBhvr>
                                      <p:tavLst>
                                        <p:tav tm="0">
                                          <p:val>
                                            <p:strVal val="#ppt_x"/>
                                          </p:val>
                                        </p:tav>
                                        <p:tav tm="100000">
                                          <p:val>
                                            <p:strVal val="#ppt_x"/>
                                          </p:val>
                                        </p:tav>
                                      </p:tavLst>
                                    </p:anim>
                                    <p:anim calcmode="lin" valueType="num">
                                      <p:cBhvr additive="base">
                                        <p:cTn id="20" dur="500" fill="hold"/>
                                        <p:tgtEl>
                                          <p:spTgt spid="214938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49382"/>
                                        </p:tgtEl>
                                        <p:attrNameLst>
                                          <p:attrName>style.visibility</p:attrName>
                                        </p:attrNameLst>
                                      </p:cBhvr>
                                      <p:to>
                                        <p:strVal val="visible"/>
                                      </p:to>
                                    </p:set>
                                    <p:anim calcmode="lin" valueType="num">
                                      <p:cBhvr additive="base">
                                        <p:cTn id="25" dur="500" fill="hold"/>
                                        <p:tgtEl>
                                          <p:spTgt spid="2149382"/>
                                        </p:tgtEl>
                                        <p:attrNameLst>
                                          <p:attrName>ppt_x</p:attrName>
                                        </p:attrNameLst>
                                      </p:cBhvr>
                                      <p:tavLst>
                                        <p:tav tm="0">
                                          <p:val>
                                            <p:strVal val="#ppt_x"/>
                                          </p:val>
                                        </p:tav>
                                        <p:tav tm="100000">
                                          <p:val>
                                            <p:strVal val="#ppt_x"/>
                                          </p:val>
                                        </p:tav>
                                      </p:tavLst>
                                    </p:anim>
                                    <p:anim calcmode="lin" valueType="num">
                                      <p:cBhvr additive="base">
                                        <p:cTn id="26" dur="500" fill="hold"/>
                                        <p:tgtEl>
                                          <p:spTgt spid="214938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149383"/>
                                        </p:tgtEl>
                                        <p:attrNameLst>
                                          <p:attrName>style.visibility</p:attrName>
                                        </p:attrNameLst>
                                      </p:cBhvr>
                                      <p:to>
                                        <p:strVal val="visible"/>
                                      </p:to>
                                    </p:set>
                                    <p:anim calcmode="lin" valueType="num">
                                      <p:cBhvr additive="base">
                                        <p:cTn id="31" dur="500" fill="hold"/>
                                        <p:tgtEl>
                                          <p:spTgt spid="2149383"/>
                                        </p:tgtEl>
                                        <p:attrNameLst>
                                          <p:attrName>ppt_x</p:attrName>
                                        </p:attrNameLst>
                                      </p:cBhvr>
                                      <p:tavLst>
                                        <p:tav tm="0">
                                          <p:val>
                                            <p:strVal val="#ppt_x"/>
                                          </p:val>
                                        </p:tav>
                                        <p:tav tm="100000">
                                          <p:val>
                                            <p:strVal val="#ppt_x"/>
                                          </p:val>
                                        </p:tav>
                                      </p:tavLst>
                                    </p:anim>
                                    <p:anim calcmode="lin" valueType="num">
                                      <p:cBhvr additive="base">
                                        <p:cTn id="32" dur="500" fill="hold"/>
                                        <p:tgtEl>
                                          <p:spTgt spid="214938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149384"/>
                                        </p:tgtEl>
                                        <p:attrNameLst>
                                          <p:attrName>style.visibility</p:attrName>
                                        </p:attrNameLst>
                                      </p:cBhvr>
                                      <p:to>
                                        <p:strVal val="visible"/>
                                      </p:to>
                                    </p:set>
                                    <p:anim calcmode="lin" valueType="num">
                                      <p:cBhvr additive="base">
                                        <p:cTn id="37" dur="500" fill="hold"/>
                                        <p:tgtEl>
                                          <p:spTgt spid="2149384"/>
                                        </p:tgtEl>
                                        <p:attrNameLst>
                                          <p:attrName>ppt_x</p:attrName>
                                        </p:attrNameLst>
                                      </p:cBhvr>
                                      <p:tavLst>
                                        <p:tav tm="0">
                                          <p:val>
                                            <p:strVal val="#ppt_x"/>
                                          </p:val>
                                        </p:tav>
                                        <p:tav tm="100000">
                                          <p:val>
                                            <p:strVal val="#ppt_x"/>
                                          </p:val>
                                        </p:tav>
                                      </p:tavLst>
                                    </p:anim>
                                    <p:anim calcmode="lin" valueType="num">
                                      <p:cBhvr additive="base">
                                        <p:cTn id="38" dur="500" fill="hold"/>
                                        <p:tgtEl>
                                          <p:spTgt spid="21493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A91EA-4D62-418A-BF54-6773530D7F2C}"/>
              </a:ext>
            </a:extLst>
          </p:cNvPr>
          <p:cNvSpPr>
            <a:spLocks noGrp="1"/>
          </p:cNvSpPr>
          <p:nvPr>
            <p:ph type="title"/>
          </p:nvPr>
        </p:nvSpPr>
        <p:spPr>
          <a:xfrm>
            <a:off x="533400" y="0"/>
            <a:ext cx="8229600" cy="685800"/>
          </a:xfrm>
        </p:spPr>
        <p:txBody>
          <a:bodyPr>
            <a:normAutofit fontScale="90000"/>
          </a:bodyPr>
          <a:lstStyle/>
          <a:p>
            <a:r>
              <a:rPr lang="en-US" dirty="0"/>
              <a:t>Input and Output</a:t>
            </a:r>
          </a:p>
        </p:txBody>
      </p:sp>
      <p:sp>
        <p:nvSpPr>
          <p:cNvPr id="3" name="Content Placeholder 2">
            <a:extLst>
              <a:ext uri="{FF2B5EF4-FFF2-40B4-BE49-F238E27FC236}">
                <a16:creationId xmlns:a16="http://schemas.microsoft.com/office/drawing/2014/main" id="{34A365E0-9F21-40DD-BDE2-AA3B8E19A9DE}"/>
              </a:ext>
            </a:extLst>
          </p:cNvPr>
          <p:cNvSpPr>
            <a:spLocks noGrp="1"/>
          </p:cNvSpPr>
          <p:nvPr>
            <p:ph idx="1"/>
          </p:nvPr>
        </p:nvSpPr>
        <p:spPr>
          <a:xfrm>
            <a:off x="0" y="762000"/>
            <a:ext cx="9144000" cy="6096000"/>
          </a:xfrm>
        </p:spPr>
        <p:txBody>
          <a:bodyPr>
            <a:normAutofit fontScale="92500" lnSpcReduction="10000"/>
          </a:bodyPr>
          <a:lstStyle/>
          <a:p>
            <a:r>
              <a:rPr lang="en-US" sz="2600" b="1" dirty="0"/>
              <a:t>When a computer sees an image (takes an image as input), it will see an array of pixel values.</a:t>
            </a:r>
          </a:p>
          <a:p>
            <a:endParaRPr lang="en-US" sz="26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r>
              <a:rPr lang="en-US" sz="2800" b="1" dirty="0"/>
              <a:t>Depending on the resolution and size of the image, in this case it will see a 32 x 32 x 3 array of numbers (The 3 refers to RGB channel)</a:t>
            </a:r>
          </a:p>
        </p:txBody>
      </p:sp>
      <p:pic>
        <p:nvPicPr>
          <p:cNvPr id="5" name="Picture 4">
            <a:extLst>
              <a:ext uri="{FF2B5EF4-FFF2-40B4-BE49-F238E27FC236}">
                <a16:creationId xmlns:a16="http://schemas.microsoft.com/office/drawing/2014/main" id="{2F23A92F-6C90-4419-A708-D749D0DAEF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76400"/>
            <a:ext cx="8229599" cy="3352800"/>
          </a:xfrm>
          <a:prstGeom prst="rect">
            <a:avLst/>
          </a:prstGeom>
        </p:spPr>
      </p:pic>
    </p:spTree>
    <p:extLst>
      <p:ext uri="{BB962C8B-B14F-4D97-AF65-F5344CB8AC3E}">
        <p14:creationId xmlns:p14="http://schemas.microsoft.com/office/powerpoint/2010/main" val="295851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anim calcmode="lin" valueType="num">
                                      <p:cBhvr additive="base">
                                        <p:cTn id="2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219200"/>
            <a:ext cx="9144000" cy="4801314"/>
          </a:xfrm>
          <a:prstGeom prst="rect">
            <a:avLst/>
          </a:prstGeom>
        </p:spPr>
        <p:txBody>
          <a:bodyPr wrap="square">
            <a:spAutoFit/>
          </a:bodyPr>
          <a:lstStyle/>
          <a:p>
            <a:endParaRPr lang="en-US" b="1" dirty="0"/>
          </a:p>
          <a:p>
            <a:r>
              <a:rPr lang="en-US" sz="3200" b="1" dirty="0"/>
              <a:t>Use relatively little pre-processing compared to other </a:t>
            </a:r>
            <a:r>
              <a:rPr lang="en-US" sz="3200" b="1" dirty="0">
                <a:hlinkClick r:id="rId2" tooltip="Image classification"/>
              </a:rPr>
              <a:t>image classification algorithms</a:t>
            </a:r>
            <a:r>
              <a:rPr lang="en-US" sz="3200" b="1" dirty="0"/>
              <a:t>. </a:t>
            </a:r>
          </a:p>
          <a:p>
            <a:endParaRPr lang="en-US" sz="3200" b="1" dirty="0"/>
          </a:p>
          <a:p>
            <a:r>
              <a:rPr lang="en-US" sz="3200" b="1" dirty="0"/>
              <a:t>This means that the network learns the </a:t>
            </a:r>
            <a:r>
              <a:rPr lang="en-US" sz="3200" b="1" dirty="0">
                <a:hlinkClick r:id="rId3" tooltip="Filter (signal processing)"/>
              </a:rPr>
              <a:t>filters</a:t>
            </a:r>
            <a:r>
              <a:rPr lang="en-US" sz="3200" b="1" dirty="0"/>
              <a:t> that in traditional algorithms were </a:t>
            </a:r>
            <a:r>
              <a:rPr lang="en-US" sz="3200" b="1" dirty="0">
                <a:hlinkClick r:id="rId4" tooltip="Feature engineering"/>
              </a:rPr>
              <a:t>hand-engineered</a:t>
            </a:r>
            <a:r>
              <a:rPr lang="en-US" sz="3200" b="1" dirty="0"/>
              <a:t>.</a:t>
            </a:r>
          </a:p>
          <a:p>
            <a:endParaRPr lang="en-US" sz="3200" b="1" dirty="0"/>
          </a:p>
          <a:p>
            <a:endParaRPr lang="en-US" sz="3200" b="1" dirty="0"/>
          </a:p>
          <a:p>
            <a:r>
              <a:rPr lang="en-US" sz="3200" b="1" dirty="0"/>
              <a:t> This independence from prior knowledge and human effort in feature design is a major advantage.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 calcmode="lin" valueType="num">
                                      <p:cBhvr additive="base">
                                        <p:cTn id="1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CB467B-6E1B-4454-ADE0-AF2A9CFE2F24}"/>
              </a:ext>
            </a:extLst>
          </p:cNvPr>
          <p:cNvSpPr>
            <a:spLocks noGrp="1"/>
          </p:cNvSpPr>
          <p:nvPr>
            <p:ph idx="1"/>
          </p:nvPr>
        </p:nvSpPr>
        <p:spPr>
          <a:xfrm>
            <a:off x="0" y="152400"/>
            <a:ext cx="9144000" cy="6422136"/>
          </a:xfrm>
        </p:spPr>
        <p:txBody>
          <a:bodyPr>
            <a:normAutofit lnSpcReduction="10000"/>
          </a:bodyPr>
          <a:lstStyle/>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endParaRPr lang="en-US" sz="2800" dirty="0"/>
          </a:p>
          <a:p>
            <a:endParaRPr lang="en-US" sz="2800" dirty="0"/>
          </a:p>
          <a:p>
            <a:r>
              <a:rPr lang="en-US" sz="2800" b="1" dirty="0"/>
              <a:t>Channel is a conventional term used to refer to a certain component of an image.</a:t>
            </a:r>
          </a:p>
          <a:p>
            <a:r>
              <a:rPr lang="en-US" sz="2800" b="1" dirty="0"/>
              <a:t>An image from a standard digital camera will have three channels – red, green and blue</a:t>
            </a:r>
          </a:p>
          <a:p>
            <a:pPr marL="109728" indent="0">
              <a:buNone/>
            </a:pPr>
            <a:endParaRPr lang="en-US" sz="2000" dirty="0"/>
          </a:p>
        </p:txBody>
      </p:sp>
      <p:pic>
        <p:nvPicPr>
          <p:cNvPr id="7" name="Picture 6">
            <a:extLst>
              <a:ext uri="{FF2B5EF4-FFF2-40B4-BE49-F238E27FC236}">
                <a16:creationId xmlns:a16="http://schemas.microsoft.com/office/drawing/2014/main" id="{CF1C851A-8AD1-4BCA-9886-F67D3017F3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00" y="176939"/>
            <a:ext cx="5562600" cy="4242661"/>
          </a:xfrm>
          <a:prstGeom prst="rect">
            <a:avLst/>
          </a:prstGeom>
        </p:spPr>
      </p:pic>
    </p:spTree>
    <p:extLst>
      <p:ext uri="{BB962C8B-B14F-4D97-AF65-F5344CB8AC3E}">
        <p14:creationId xmlns:p14="http://schemas.microsoft.com/office/powerpoint/2010/main" val="27240179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2210" name="Picture 2"/>
          <p:cNvPicPr>
            <a:picLocks noChangeAspect="1" noChangeArrowheads="1"/>
          </p:cNvPicPr>
          <p:nvPr/>
        </p:nvPicPr>
        <p:blipFill>
          <a:blip r:embed="rId2" cstate="print"/>
          <a:srcRect/>
          <a:stretch>
            <a:fillRect/>
          </a:stretch>
        </p:blipFill>
        <p:spPr bwMode="auto">
          <a:xfrm>
            <a:off x="0" y="320952"/>
            <a:ext cx="9144000" cy="5775047"/>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9144000" cy="7010400"/>
          </a:xfrm>
        </p:spPr>
        <p:txBody>
          <a:bodyPr>
            <a:normAutofit fontScale="40000" lnSpcReduction="20000"/>
          </a:bodyPr>
          <a:lstStyle/>
          <a:p>
            <a:endParaRPr lang="en-US" dirty="0"/>
          </a:p>
          <a:p>
            <a:r>
              <a:rPr lang="en-US" sz="6000" b="1" dirty="0"/>
              <a:t>How many possible colors ??</a:t>
            </a:r>
          </a:p>
          <a:p>
            <a:endParaRPr lang="en-US" sz="6000" b="1" dirty="0"/>
          </a:p>
          <a:p>
            <a:r>
              <a:rPr lang="en-US" sz="6000" b="1" dirty="0"/>
              <a:t>The red, green and blue use 8 bits each, which have integer values from 0 to 255. This makes 256*256*256=1,67,77,216 possible colors.</a:t>
            </a:r>
          </a:p>
          <a:p>
            <a:endParaRPr lang="en-US" sz="6000" dirty="0"/>
          </a:p>
          <a:p>
            <a:r>
              <a:rPr lang="en-US" sz="6000" b="1" dirty="0"/>
              <a:t>In a binary image a pixel can only take on either the value 0 or the value 255.</a:t>
            </a:r>
          </a:p>
          <a:p>
            <a:endParaRPr lang="en-US" sz="6000" b="1" dirty="0"/>
          </a:p>
          <a:p>
            <a:r>
              <a:rPr lang="en-US" sz="6000" b="1" dirty="0"/>
              <a:t> In contrast, in a </a:t>
            </a:r>
            <a:r>
              <a:rPr lang="en-US" sz="6000" b="1" dirty="0" err="1"/>
              <a:t>greyscale</a:t>
            </a:r>
            <a:r>
              <a:rPr lang="en-US" sz="6000" b="1" dirty="0"/>
              <a:t> or </a:t>
            </a:r>
            <a:r>
              <a:rPr lang="en-US" sz="6000" b="1" dirty="0" err="1"/>
              <a:t>colour</a:t>
            </a:r>
            <a:r>
              <a:rPr lang="en-US" sz="6000" b="1" dirty="0"/>
              <a:t> image a pixel can take on any value between 0 and 255.</a:t>
            </a:r>
          </a:p>
          <a:p>
            <a:endParaRPr lang="en-US" sz="6000" b="1" dirty="0"/>
          </a:p>
          <a:p>
            <a:r>
              <a:rPr lang="en-US" sz="6000" b="1" dirty="0"/>
              <a:t>In a </a:t>
            </a:r>
            <a:r>
              <a:rPr lang="en-US" sz="6000" b="1" dirty="0" err="1"/>
              <a:t>colour</a:t>
            </a:r>
            <a:r>
              <a:rPr lang="en-US" sz="6000" b="1" dirty="0"/>
              <a:t> image the grey level of each pixel can be calculated using the following formula:</a:t>
            </a:r>
          </a:p>
          <a:p>
            <a:br>
              <a:rPr lang="en-US" sz="6000" b="1" dirty="0"/>
            </a:br>
            <a:r>
              <a:rPr lang="en-US" sz="6000" b="1" dirty="0"/>
              <a:t>Grey level = 0.299 * red component + 0.587 * green component + 0.114 * blue component</a:t>
            </a:r>
          </a:p>
          <a:p>
            <a:endParaRPr lang="en-US" sz="45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additive="base">
                                        <p:cTn id="3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02" name="Picture 2"/>
          <p:cNvPicPr>
            <a:picLocks noChangeAspect="1" noChangeArrowheads="1"/>
          </p:cNvPicPr>
          <p:nvPr/>
        </p:nvPicPr>
        <p:blipFill>
          <a:blip r:embed="rId2" cstate="print"/>
          <a:srcRect/>
          <a:stretch>
            <a:fillRect/>
          </a:stretch>
        </p:blipFill>
        <p:spPr bwMode="auto">
          <a:xfrm>
            <a:off x="33338" y="52388"/>
            <a:ext cx="9077325" cy="6753225"/>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2098" name="Picture 2"/>
          <p:cNvPicPr>
            <a:picLocks noChangeAspect="1" noChangeArrowheads="1"/>
          </p:cNvPicPr>
          <p:nvPr/>
        </p:nvPicPr>
        <p:blipFill>
          <a:blip r:embed="rId2" cstate="print">
            <a:lum bright="-38000"/>
          </a:blip>
          <a:srcRect/>
          <a:stretch>
            <a:fillRect/>
          </a:stretch>
        </p:blipFill>
        <p:spPr bwMode="auto">
          <a:xfrm>
            <a:off x="0" y="0"/>
            <a:ext cx="9144000" cy="6837363"/>
          </a:xfrm>
          <a:prstGeom prst="rect">
            <a:avLst/>
          </a:prstGeom>
          <a:noFill/>
          <a:ln w="9525">
            <a:noFill/>
            <a:miter lim="800000"/>
            <a:headEnd/>
            <a:tailEnd/>
          </a:ln>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B8A99A-3B79-40D3-96FC-B36914A7B418}"/>
              </a:ext>
            </a:extLst>
          </p:cNvPr>
          <p:cNvSpPr>
            <a:spLocks noGrp="1"/>
          </p:cNvSpPr>
          <p:nvPr>
            <p:ph idx="1"/>
          </p:nvPr>
        </p:nvSpPr>
        <p:spPr>
          <a:xfrm>
            <a:off x="457200" y="914400"/>
            <a:ext cx="8229600" cy="5791200"/>
          </a:xfrm>
        </p:spPr>
        <p:txBody>
          <a:bodyPr>
            <a:normAutofit/>
          </a:bodyPr>
          <a:lstStyle/>
          <a:p>
            <a:r>
              <a:rPr lang="en-US" sz="2800" dirty="0"/>
              <a:t>A grayscale image, on the other hand, has just one channel.</a:t>
            </a:r>
          </a:p>
        </p:txBody>
      </p:sp>
      <p:pic>
        <p:nvPicPr>
          <p:cNvPr id="5" name="Picture 4">
            <a:extLst>
              <a:ext uri="{FF2B5EF4-FFF2-40B4-BE49-F238E27FC236}">
                <a16:creationId xmlns:a16="http://schemas.microsoft.com/office/drawing/2014/main" id="{00AD4B61-15CE-43C1-8458-AC176E21FA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2133600"/>
            <a:ext cx="2824556" cy="3429000"/>
          </a:xfrm>
          <a:prstGeom prst="rect">
            <a:avLst/>
          </a:prstGeom>
        </p:spPr>
      </p:pic>
      <p:pic>
        <p:nvPicPr>
          <p:cNvPr id="6" name="Picture 5">
            <a:extLst>
              <a:ext uri="{FF2B5EF4-FFF2-40B4-BE49-F238E27FC236}">
                <a16:creationId xmlns:a16="http://schemas.microsoft.com/office/drawing/2014/main" id="{480F98C3-8950-4274-B7FF-4439B86F57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7392" y="1828800"/>
            <a:ext cx="3930316" cy="3733800"/>
          </a:xfrm>
          <a:prstGeom prst="rect">
            <a:avLst/>
          </a:prstGeom>
        </p:spPr>
      </p:pic>
    </p:spTree>
    <p:extLst>
      <p:ext uri="{BB962C8B-B14F-4D97-AF65-F5344CB8AC3E}">
        <p14:creationId xmlns:p14="http://schemas.microsoft.com/office/powerpoint/2010/main" val="20324254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986528"/>
          </a:xfrm>
          <a:prstGeom prst="rect">
            <a:avLst/>
          </a:prstGeom>
        </p:spPr>
        <p:txBody>
          <a:bodyPr wrap="square">
            <a:spAutoFit/>
          </a:bodyPr>
          <a:lstStyle/>
          <a:p>
            <a:r>
              <a:rPr lang="en-US" sz="3200" b="1" i="1" dirty="0"/>
              <a:t>The very basic way to create a grey scale image is to set the </a:t>
            </a:r>
            <a:r>
              <a:rPr lang="en-US" sz="3200" b="1" i="1" dirty="0" err="1"/>
              <a:t>colours</a:t>
            </a:r>
            <a:r>
              <a:rPr lang="en-US" sz="3200" b="1" i="1" dirty="0"/>
              <a:t> Red, Green, and Blue to the same value. </a:t>
            </a:r>
          </a:p>
          <a:p>
            <a:endParaRPr lang="en-US" sz="3200" b="1" dirty="0"/>
          </a:p>
          <a:p>
            <a:r>
              <a:rPr lang="en-US" sz="3200" b="1" dirty="0" err="1">
                <a:solidFill>
                  <a:srgbClr val="FF0000"/>
                </a:solidFill>
              </a:rPr>
              <a:t>Binarization</a:t>
            </a:r>
            <a:r>
              <a:rPr lang="en-US" sz="3200" b="1" dirty="0">
                <a:solidFill>
                  <a:srgbClr val="FF0000"/>
                </a:solidFill>
              </a:rPr>
              <a:t> is an operation that converts a </a:t>
            </a:r>
            <a:r>
              <a:rPr lang="en-US" sz="3200" b="1" dirty="0" err="1">
                <a:solidFill>
                  <a:srgbClr val="FF0000"/>
                </a:solidFill>
              </a:rPr>
              <a:t>greyscale</a:t>
            </a:r>
            <a:r>
              <a:rPr lang="en-US" sz="3200" b="1" dirty="0">
                <a:solidFill>
                  <a:srgbClr val="FF0000"/>
                </a:solidFill>
              </a:rPr>
              <a:t> image into a binary image.</a:t>
            </a:r>
          </a:p>
          <a:p>
            <a:endParaRPr lang="en-US" sz="3200" b="1" dirty="0"/>
          </a:p>
          <a:p>
            <a:r>
              <a:rPr lang="en-US" sz="3200" b="1" dirty="0"/>
              <a:t> </a:t>
            </a:r>
            <a:r>
              <a:rPr lang="en-US" sz="3200" b="1" dirty="0" err="1"/>
              <a:t>binarization</a:t>
            </a:r>
            <a:r>
              <a:rPr lang="en-US" sz="3200" b="1" dirty="0"/>
              <a:t> process will be done by using </a:t>
            </a:r>
            <a:r>
              <a:rPr lang="en-US" sz="3200" b="1" dirty="0" err="1"/>
              <a:t>thersholding</a:t>
            </a:r>
            <a:r>
              <a:rPr lang="en-US" sz="3200" b="1" dirty="0"/>
              <a:t> method by neural network toolbox. Here </a:t>
            </a:r>
            <a:r>
              <a:rPr lang="en-US" sz="3200" b="1" dirty="0" err="1"/>
              <a:t>thersholding</a:t>
            </a:r>
            <a:r>
              <a:rPr lang="en-US" sz="3200" b="1" dirty="0"/>
              <a:t> refers to setting of all the grey levels below a certain level to zero or above a certain level to a maximum brightness level. </a:t>
            </a:r>
          </a:p>
          <a:p>
            <a:endParaRPr lang="en-US" sz="3200" b="1" dirty="0"/>
          </a:p>
          <a:p>
            <a:r>
              <a:rPr lang="en-US" sz="3200" b="1" dirty="0"/>
              <a:t>Each pixel is assigned a new value (1b or 0b). </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56C4D-5A29-44E5-A432-CE3516627CBB}"/>
              </a:ext>
            </a:extLst>
          </p:cNvPr>
          <p:cNvSpPr>
            <a:spLocks noGrp="1"/>
          </p:cNvSpPr>
          <p:nvPr>
            <p:ph type="title"/>
          </p:nvPr>
        </p:nvSpPr>
        <p:spPr>
          <a:xfrm>
            <a:off x="457200" y="457200"/>
            <a:ext cx="8229600" cy="685800"/>
          </a:xfrm>
        </p:spPr>
        <p:txBody>
          <a:bodyPr>
            <a:normAutofit fontScale="90000"/>
          </a:bodyPr>
          <a:lstStyle/>
          <a:p>
            <a:r>
              <a:rPr lang="en-US" b="1" dirty="0">
                <a:solidFill>
                  <a:srgbClr val="FF0000"/>
                </a:solidFill>
              </a:rPr>
              <a:t>Databases </a:t>
            </a:r>
          </a:p>
        </p:txBody>
      </p:sp>
      <p:sp>
        <p:nvSpPr>
          <p:cNvPr id="3" name="Content Placeholder 2">
            <a:extLst>
              <a:ext uri="{FF2B5EF4-FFF2-40B4-BE49-F238E27FC236}">
                <a16:creationId xmlns:a16="http://schemas.microsoft.com/office/drawing/2014/main" id="{1E65655B-3E38-4442-BA41-0BE45C98A062}"/>
              </a:ext>
            </a:extLst>
          </p:cNvPr>
          <p:cNvSpPr>
            <a:spLocks noGrp="1"/>
          </p:cNvSpPr>
          <p:nvPr>
            <p:ph idx="1"/>
          </p:nvPr>
        </p:nvSpPr>
        <p:spPr>
          <a:xfrm>
            <a:off x="0" y="1371600"/>
            <a:ext cx="9144000" cy="5202936"/>
          </a:xfrm>
        </p:spPr>
        <p:txBody>
          <a:bodyPr>
            <a:normAutofit/>
          </a:bodyPr>
          <a:lstStyle/>
          <a:p>
            <a:r>
              <a:rPr lang="en-US" sz="3600" b="1" dirty="0"/>
              <a:t>Modified National Institute of Standards and Technology Database(MNIST Database)</a:t>
            </a:r>
          </a:p>
          <a:p>
            <a:endParaRPr lang="en-US" sz="3600" b="1" dirty="0"/>
          </a:p>
          <a:p>
            <a:r>
              <a:rPr lang="en-US" sz="3600" b="1" dirty="0"/>
              <a:t>ImageNet</a:t>
            </a:r>
          </a:p>
          <a:p>
            <a:endParaRPr lang="en-US" sz="3600" b="1" dirty="0"/>
          </a:p>
          <a:p>
            <a:r>
              <a:rPr lang="en-US" sz="3600" b="1" dirty="0"/>
              <a:t>Face Evaluation Recognition Technology(FERET)</a:t>
            </a:r>
          </a:p>
          <a:p>
            <a:pPr marL="109728" indent="0">
              <a:buNone/>
            </a:pPr>
            <a:endParaRPr lang="en-US" sz="3600" dirty="0"/>
          </a:p>
        </p:txBody>
      </p:sp>
    </p:spTree>
    <p:extLst>
      <p:ext uri="{BB962C8B-B14F-4D97-AF65-F5344CB8AC3E}">
        <p14:creationId xmlns:p14="http://schemas.microsoft.com/office/powerpoint/2010/main" val="176501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0523-161B-46C2-AC5D-70D4287C742C}"/>
              </a:ext>
            </a:extLst>
          </p:cNvPr>
          <p:cNvSpPr>
            <a:spLocks noGrp="1"/>
          </p:cNvSpPr>
          <p:nvPr>
            <p:ph type="title"/>
          </p:nvPr>
        </p:nvSpPr>
        <p:spPr>
          <a:xfrm>
            <a:off x="457200" y="-228600"/>
            <a:ext cx="8229600" cy="859536"/>
          </a:xfrm>
        </p:spPr>
        <p:txBody>
          <a:bodyPr/>
          <a:lstStyle/>
          <a:p>
            <a:r>
              <a:rPr lang="en-US" dirty="0">
                <a:solidFill>
                  <a:srgbClr val="FF0000"/>
                </a:solidFill>
              </a:rPr>
              <a:t>MNIST Database</a:t>
            </a:r>
          </a:p>
        </p:txBody>
      </p:sp>
      <p:sp>
        <p:nvSpPr>
          <p:cNvPr id="3" name="Content Placeholder 2">
            <a:extLst>
              <a:ext uri="{FF2B5EF4-FFF2-40B4-BE49-F238E27FC236}">
                <a16:creationId xmlns:a16="http://schemas.microsoft.com/office/drawing/2014/main" id="{5A26ADE4-2432-4830-B84C-4A3C96BC1E9E}"/>
              </a:ext>
            </a:extLst>
          </p:cNvPr>
          <p:cNvSpPr>
            <a:spLocks noGrp="1"/>
          </p:cNvSpPr>
          <p:nvPr>
            <p:ph idx="1"/>
          </p:nvPr>
        </p:nvSpPr>
        <p:spPr>
          <a:xfrm>
            <a:off x="0" y="609600"/>
            <a:ext cx="9144000" cy="5431536"/>
          </a:xfrm>
        </p:spPr>
        <p:txBody>
          <a:bodyPr>
            <a:normAutofit/>
          </a:bodyPr>
          <a:lstStyle/>
          <a:p>
            <a:r>
              <a:rPr lang="en-US" dirty="0"/>
              <a:t>The MNIST</a:t>
            </a:r>
            <a:r>
              <a:rPr lang="en-US" b="1" dirty="0"/>
              <a:t> </a:t>
            </a:r>
            <a:r>
              <a:rPr lang="en-US" dirty="0"/>
              <a:t>database is a large database of handwritten digits that is commonly used for training various image processing systems.</a:t>
            </a:r>
          </a:p>
          <a:p>
            <a:endParaRPr lang="en-US" dirty="0"/>
          </a:p>
          <a:p>
            <a:r>
              <a:rPr lang="en-US" dirty="0"/>
              <a:t>The MNIST database contains </a:t>
            </a:r>
            <a:r>
              <a:rPr lang="en-US" dirty="0">
                <a:solidFill>
                  <a:srgbClr val="FF0000"/>
                </a:solidFill>
              </a:rPr>
              <a:t>60,000 training images and 10,000 testing images.</a:t>
            </a:r>
          </a:p>
        </p:txBody>
      </p:sp>
      <p:pic>
        <p:nvPicPr>
          <p:cNvPr id="5" name="Picture 4">
            <a:extLst>
              <a:ext uri="{FF2B5EF4-FFF2-40B4-BE49-F238E27FC236}">
                <a16:creationId xmlns:a16="http://schemas.microsoft.com/office/drawing/2014/main" id="{48F27490-E208-4843-9C72-E3DD5901ED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1" y="3950784"/>
            <a:ext cx="4953000" cy="2907216"/>
          </a:xfrm>
          <a:prstGeom prst="rect">
            <a:avLst/>
          </a:prstGeom>
        </p:spPr>
      </p:pic>
    </p:spTree>
    <p:extLst>
      <p:ext uri="{BB962C8B-B14F-4D97-AF65-F5344CB8AC3E}">
        <p14:creationId xmlns:p14="http://schemas.microsoft.com/office/powerpoint/2010/main" val="35410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961F-F15E-42D9-B416-EEADEEE41B8A}"/>
              </a:ext>
            </a:extLst>
          </p:cNvPr>
          <p:cNvSpPr>
            <a:spLocks noGrp="1"/>
          </p:cNvSpPr>
          <p:nvPr>
            <p:ph type="title"/>
          </p:nvPr>
        </p:nvSpPr>
        <p:spPr>
          <a:xfrm>
            <a:off x="533400" y="0"/>
            <a:ext cx="8229600" cy="675484"/>
          </a:xfrm>
        </p:spPr>
        <p:txBody>
          <a:bodyPr>
            <a:normAutofit fontScale="90000"/>
          </a:bodyPr>
          <a:lstStyle/>
          <a:p>
            <a:r>
              <a:rPr lang="en-US" dirty="0">
                <a:solidFill>
                  <a:srgbClr val="FF0000"/>
                </a:solidFill>
              </a:rPr>
              <a:t>ImageNet</a:t>
            </a:r>
          </a:p>
        </p:txBody>
      </p:sp>
      <p:sp>
        <p:nvSpPr>
          <p:cNvPr id="3" name="Content Placeholder 2">
            <a:extLst>
              <a:ext uri="{FF2B5EF4-FFF2-40B4-BE49-F238E27FC236}">
                <a16:creationId xmlns:a16="http://schemas.microsoft.com/office/drawing/2014/main" id="{3FC7EF8E-25E2-41EA-B2A5-393C5BDD95A4}"/>
              </a:ext>
            </a:extLst>
          </p:cNvPr>
          <p:cNvSpPr>
            <a:spLocks noGrp="1"/>
          </p:cNvSpPr>
          <p:nvPr>
            <p:ph idx="1"/>
          </p:nvPr>
        </p:nvSpPr>
        <p:spPr>
          <a:xfrm>
            <a:off x="0" y="609600"/>
            <a:ext cx="9144000" cy="5583936"/>
          </a:xfrm>
        </p:spPr>
        <p:txBody>
          <a:bodyPr>
            <a:normAutofit/>
          </a:bodyPr>
          <a:lstStyle/>
          <a:p>
            <a:r>
              <a:rPr lang="en-US" sz="2400" dirty="0"/>
              <a:t>The </a:t>
            </a:r>
            <a:r>
              <a:rPr lang="en-US" sz="2400" b="1" dirty="0"/>
              <a:t>ImageNet</a:t>
            </a:r>
            <a:r>
              <a:rPr lang="en-US" sz="2400" dirty="0"/>
              <a:t> project is a large visual database designed for use in visual object recognition software research</a:t>
            </a:r>
          </a:p>
          <a:p>
            <a:endParaRPr lang="en-US" sz="2400" dirty="0"/>
          </a:p>
          <a:p>
            <a:r>
              <a:rPr lang="en-US" sz="2400" dirty="0"/>
              <a:t>Over 14 million</a:t>
            </a:r>
            <a:r>
              <a:rPr lang="en-US" sz="2400" baseline="30000" dirty="0"/>
              <a:t>  </a:t>
            </a:r>
            <a:r>
              <a:rPr lang="en-US" sz="2400" dirty="0"/>
              <a:t>URLs of images have been hand-annotated by ImageNet to indicate what objects are pictured and in at least one million of the images, bounding boxes are also provided.</a:t>
            </a:r>
          </a:p>
          <a:p>
            <a:endParaRPr lang="en-US" sz="2400" dirty="0"/>
          </a:p>
          <a:p>
            <a:r>
              <a:rPr lang="en-US" sz="2400" dirty="0"/>
              <a:t>ImageNet contains over 20 thousand categories, such as "balloon" or "strawberry", contains several hundred images.</a:t>
            </a:r>
          </a:p>
        </p:txBody>
      </p:sp>
      <p:pic>
        <p:nvPicPr>
          <p:cNvPr id="5" name="Picture 4">
            <a:extLst>
              <a:ext uri="{FF2B5EF4-FFF2-40B4-BE49-F238E27FC236}">
                <a16:creationId xmlns:a16="http://schemas.microsoft.com/office/drawing/2014/main" id="{B1B6FED6-F82F-4418-9D64-3C0062D625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0800" y="4419600"/>
            <a:ext cx="4814888" cy="2609850"/>
          </a:xfrm>
          <a:prstGeom prst="rect">
            <a:avLst/>
          </a:prstGeom>
        </p:spPr>
      </p:pic>
    </p:spTree>
    <p:extLst>
      <p:ext uri="{BB962C8B-B14F-4D97-AF65-F5344CB8AC3E}">
        <p14:creationId xmlns:p14="http://schemas.microsoft.com/office/powerpoint/2010/main" val="1151701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6050" name="Picture 2" descr="https://i.stack.imgur.com/ZgG1Z.png"/>
          <p:cNvPicPr>
            <a:picLocks noChangeAspect="1" noChangeArrowheads="1"/>
          </p:cNvPicPr>
          <p:nvPr/>
        </p:nvPicPr>
        <p:blipFill>
          <a:blip r:embed="rId2" cstate="print"/>
          <a:srcRect/>
          <a:stretch>
            <a:fillRect/>
          </a:stretch>
        </p:blipFill>
        <p:spPr bwMode="auto">
          <a:xfrm>
            <a:off x="0" y="0"/>
            <a:ext cx="9144000" cy="7286626"/>
          </a:xfrm>
          <a:prstGeom prst="rect">
            <a:avLst/>
          </a:prstGeom>
          <a:noFill/>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24C85D-48D8-4B4C-BC05-1DC16C81F8DE}"/>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36255044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00731-9D51-47B1-8FAE-00820E72D2E1}"/>
              </a:ext>
            </a:extLst>
          </p:cNvPr>
          <p:cNvSpPr>
            <a:spLocks noGrp="1"/>
          </p:cNvSpPr>
          <p:nvPr>
            <p:ph type="title"/>
          </p:nvPr>
        </p:nvSpPr>
        <p:spPr>
          <a:xfrm>
            <a:off x="228600" y="0"/>
            <a:ext cx="8229600" cy="935736"/>
          </a:xfrm>
        </p:spPr>
        <p:txBody>
          <a:bodyPr>
            <a:normAutofit/>
          </a:bodyPr>
          <a:lstStyle/>
          <a:p>
            <a:r>
              <a:rPr lang="en-US" sz="3200" dirty="0">
                <a:solidFill>
                  <a:srgbClr val="FF0000"/>
                </a:solidFill>
              </a:rPr>
              <a:t>FERET</a:t>
            </a:r>
          </a:p>
        </p:txBody>
      </p:sp>
      <p:sp>
        <p:nvSpPr>
          <p:cNvPr id="3" name="Content Placeholder 2">
            <a:extLst>
              <a:ext uri="{FF2B5EF4-FFF2-40B4-BE49-F238E27FC236}">
                <a16:creationId xmlns:a16="http://schemas.microsoft.com/office/drawing/2014/main" id="{55AABDAA-2C02-490A-ADC9-D1A5C4916CB6}"/>
              </a:ext>
            </a:extLst>
          </p:cNvPr>
          <p:cNvSpPr>
            <a:spLocks noGrp="1"/>
          </p:cNvSpPr>
          <p:nvPr>
            <p:ph idx="1"/>
          </p:nvPr>
        </p:nvSpPr>
        <p:spPr>
          <a:xfrm>
            <a:off x="152400" y="914400"/>
            <a:ext cx="8229600" cy="5355336"/>
          </a:xfrm>
        </p:spPr>
        <p:txBody>
          <a:bodyPr>
            <a:normAutofit/>
          </a:bodyPr>
          <a:lstStyle/>
          <a:p>
            <a:r>
              <a:rPr lang="en-US" sz="2800" dirty="0"/>
              <a:t>The </a:t>
            </a:r>
            <a:r>
              <a:rPr lang="en-US" sz="2800" b="1" dirty="0"/>
              <a:t>FERET database</a:t>
            </a:r>
            <a:r>
              <a:rPr lang="en-US" sz="2800" dirty="0"/>
              <a:t> is a dataset used for facial recognition system evaluation.</a:t>
            </a:r>
          </a:p>
          <a:p>
            <a:endParaRPr lang="en-US" sz="2800" dirty="0"/>
          </a:p>
          <a:p>
            <a:r>
              <a:rPr lang="en-US" sz="2800" dirty="0"/>
              <a:t>The Face Recognition Technology (FERET) program is managed by the Defense Advanced Research Projects Agency (DARPA) and the National Institute of Standards and Technology (NIST)</a:t>
            </a:r>
          </a:p>
        </p:txBody>
      </p:sp>
      <p:pic>
        <p:nvPicPr>
          <p:cNvPr id="5" name="Picture 4">
            <a:extLst>
              <a:ext uri="{FF2B5EF4-FFF2-40B4-BE49-F238E27FC236}">
                <a16:creationId xmlns:a16="http://schemas.microsoft.com/office/drawing/2014/main" id="{57B7CF14-AB7C-458F-B9C1-08FFC173F9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3600" y="4495800"/>
            <a:ext cx="5257799" cy="2057400"/>
          </a:xfrm>
          <a:prstGeom prst="rect">
            <a:avLst/>
          </a:prstGeom>
        </p:spPr>
      </p:pic>
    </p:spTree>
    <p:extLst>
      <p:ext uri="{BB962C8B-B14F-4D97-AF65-F5344CB8AC3E}">
        <p14:creationId xmlns:p14="http://schemas.microsoft.com/office/powerpoint/2010/main" val="91690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00200"/>
            <a:ext cx="9144000" cy="4525963"/>
          </a:xfrm>
        </p:spPr>
        <p:txBody>
          <a:bodyPr/>
          <a:lstStyle/>
          <a:p>
            <a:r>
              <a:rPr lang="en-US" b="1" dirty="0">
                <a:solidFill>
                  <a:srgbClr val="FF0000"/>
                </a:solidFill>
              </a:rPr>
              <a:t>CIFAR-10 </a:t>
            </a:r>
            <a:r>
              <a:rPr lang="en-US" b="1" dirty="0"/>
              <a:t>(</a:t>
            </a:r>
            <a:r>
              <a:rPr lang="en-US" b="1" dirty="0">
                <a:hlinkClick r:id="rId2" tooltip="Canadian Institute for Advanced Research"/>
              </a:rPr>
              <a:t>Canadian Institute For Advanced Research</a:t>
            </a:r>
            <a:r>
              <a:rPr lang="en-US" b="1" dirty="0"/>
              <a:t>)dataset </a:t>
            </a:r>
            <a:r>
              <a:rPr lang="en-US" b="1" dirty="0">
                <a:solidFill>
                  <a:srgbClr val="FF0000"/>
                </a:solidFill>
              </a:rPr>
              <a:t>classification is a common benchmark problem in machine learning</a:t>
            </a:r>
            <a:r>
              <a:rPr lang="en-US" b="1" dirty="0"/>
              <a:t>.</a:t>
            </a:r>
          </a:p>
          <a:p>
            <a:endParaRPr lang="en-US" b="1" dirty="0"/>
          </a:p>
          <a:p>
            <a:r>
              <a:rPr lang="en-US" b="1" dirty="0"/>
              <a:t> The problem is to classify RGB 32x32 pixel images across 10 categories:</a:t>
            </a:r>
          </a:p>
          <a:p>
            <a:r>
              <a:rPr lang="en-US" b="1" i="1" dirty="0"/>
              <a:t>airplane, automobile, bird, cat, deer, dog, frog, horse, ship, and truck.</a:t>
            </a:r>
            <a:endParaRPr lang="en-US" sz="4000" b="1" i="1" dirty="0"/>
          </a:p>
          <a:p>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p:cNvPicPr>
            <a:picLocks noChangeAspect="1" noChangeArrowheads="1"/>
          </p:cNvPicPr>
          <p:nvPr/>
        </p:nvPicPr>
        <p:blipFill>
          <a:blip r:embed="rId2" cstate="print"/>
          <a:srcRect/>
          <a:stretch>
            <a:fillRect/>
          </a:stretch>
        </p:blipFill>
        <p:spPr bwMode="auto">
          <a:xfrm>
            <a:off x="152400" y="0"/>
            <a:ext cx="8763000" cy="5457940"/>
          </a:xfrm>
          <a:prstGeom prst="rect">
            <a:avLst/>
          </a:prstGeom>
          <a:noFill/>
          <a:ln w="9525">
            <a:noFill/>
            <a:miter lim="800000"/>
            <a:headEnd/>
            <a:tailEnd/>
          </a:ln>
        </p:spPr>
      </p:pic>
      <p:sp>
        <p:nvSpPr>
          <p:cNvPr id="5" name="Rectangle 4"/>
          <p:cNvSpPr/>
          <p:nvPr/>
        </p:nvSpPr>
        <p:spPr>
          <a:xfrm>
            <a:off x="0" y="5715000"/>
            <a:ext cx="9144000" cy="830997"/>
          </a:xfrm>
          <a:prstGeom prst="rect">
            <a:avLst/>
          </a:prstGeom>
        </p:spPr>
        <p:txBody>
          <a:bodyPr wrap="square">
            <a:spAutoFit/>
          </a:bodyPr>
          <a:lstStyle/>
          <a:p>
            <a:r>
              <a:rPr lang="en-US" sz="2400" b="1" dirty="0"/>
              <a:t>The CIFAR10 comes bundled with </a:t>
            </a:r>
            <a:r>
              <a:rPr lang="en-US" sz="2400" b="1" dirty="0" err="1"/>
              <a:t>Keras</a:t>
            </a:r>
            <a:r>
              <a:rPr lang="en-US" sz="2400" b="1" dirty="0"/>
              <a:t>. It has 50,000 training images and 10,000 test images.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2CC015-81C0-4B79-AEAC-BFA62575E3D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1"/>
            <a:ext cx="9144000" cy="5738192"/>
          </a:xfrm>
        </p:spPr>
      </p:pic>
      <p:sp>
        <p:nvSpPr>
          <p:cNvPr id="6" name="TextBox 5">
            <a:extLst>
              <a:ext uri="{FF2B5EF4-FFF2-40B4-BE49-F238E27FC236}">
                <a16:creationId xmlns:a16="http://schemas.microsoft.com/office/drawing/2014/main" id="{C283B059-D40E-4037-A6D4-2B79CFC25696}"/>
              </a:ext>
            </a:extLst>
          </p:cNvPr>
          <p:cNvSpPr txBox="1"/>
          <p:nvPr/>
        </p:nvSpPr>
        <p:spPr>
          <a:xfrm flipH="1">
            <a:off x="0" y="5779461"/>
            <a:ext cx="9144000" cy="954107"/>
          </a:xfrm>
          <a:prstGeom prst="rect">
            <a:avLst/>
          </a:prstGeom>
          <a:noFill/>
        </p:spPr>
        <p:txBody>
          <a:bodyPr wrap="square" rtlCol="0">
            <a:spAutoFit/>
          </a:bodyPr>
          <a:lstStyle/>
          <a:p>
            <a:r>
              <a:rPr lang="en-US" sz="2800" dirty="0"/>
              <a:t>The initial volume stores the raw image pixels (left) and the last volume stores the class scores (right)</a:t>
            </a:r>
            <a:endParaRPr lang="en-IN" sz="2800" dirty="0"/>
          </a:p>
        </p:txBody>
      </p:sp>
    </p:spTree>
    <p:extLst>
      <p:ext uri="{BB962C8B-B14F-4D97-AF65-F5344CB8AC3E}">
        <p14:creationId xmlns:p14="http://schemas.microsoft.com/office/powerpoint/2010/main" val="83148390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Autofit/>
          </a:bodyPr>
          <a:lstStyle/>
          <a:p>
            <a:r>
              <a:rPr lang="en-US" sz="3600" dirty="0">
                <a:solidFill>
                  <a:srgbClr val="FF0000"/>
                </a:solidFill>
              </a:rPr>
              <a:t>Problems with traditional Neural Network Models: Spatial Aspect of data</a:t>
            </a:r>
          </a:p>
        </p:txBody>
      </p:sp>
      <p:sp>
        <p:nvSpPr>
          <p:cNvPr id="3" name="Content Placeholder 2"/>
          <p:cNvSpPr>
            <a:spLocks noGrp="1"/>
          </p:cNvSpPr>
          <p:nvPr>
            <p:ph idx="1"/>
          </p:nvPr>
        </p:nvSpPr>
        <p:spPr>
          <a:xfrm>
            <a:off x="0" y="1219200"/>
            <a:ext cx="9144000" cy="5638800"/>
          </a:xfrm>
        </p:spPr>
        <p:txBody>
          <a:bodyPr>
            <a:normAutofit fontScale="47500" lnSpcReduction="20000"/>
          </a:bodyPr>
          <a:lstStyle/>
          <a:p>
            <a:pPr>
              <a:buFont typeface="Wingdings" panose="05000000000000000000" pitchFamily="2" charset="2"/>
              <a:buChar char="§"/>
            </a:pPr>
            <a:r>
              <a:rPr lang="en-US" sz="7000" dirty="0"/>
              <a:t> Both are the same images, the second image is obtained by flipping the first image horizontally.</a:t>
            </a:r>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r>
              <a:rPr lang="en-US" sz="7000" dirty="0"/>
              <a:t>Although the subject of the images is same but the </a:t>
            </a:r>
            <a:r>
              <a:rPr lang="en-US" sz="7000" b="1" dirty="0"/>
              <a:t>order of pixels</a:t>
            </a:r>
            <a:r>
              <a:rPr lang="en-US" sz="7000" dirty="0"/>
              <a:t> have completely changed now</a:t>
            </a:r>
          </a:p>
        </p:txBody>
      </p:sp>
      <p:pic>
        <p:nvPicPr>
          <p:cNvPr id="74754" name="Picture 2"/>
          <p:cNvPicPr>
            <a:picLocks noChangeAspect="1" noChangeArrowheads="1"/>
          </p:cNvPicPr>
          <p:nvPr/>
        </p:nvPicPr>
        <p:blipFill>
          <a:blip r:embed="rId2" cstate="print"/>
          <a:srcRect/>
          <a:stretch>
            <a:fillRect/>
          </a:stretch>
        </p:blipFill>
        <p:spPr bwMode="auto">
          <a:xfrm>
            <a:off x="609600" y="2514599"/>
            <a:ext cx="7924800" cy="2847975"/>
          </a:xfrm>
          <a:prstGeom prst="rect">
            <a:avLst/>
          </a:prstGeom>
          <a:noFill/>
          <a:ln w="9525">
            <a:noFill/>
            <a:miter lim="800000"/>
            <a:headEnd/>
            <a:tailEnd/>
          </a:ln>
        </p:spPr>
      </p:pic>
    </p:spTree>
    <p:extLst>
      <p:ext uri="{BB962C8B-B14F-4D97-AF65-F5344CB8AC3E}">
        <p14:creationId xmlns:p14="http://schemas.microsoft.com/office/powerpoint/2010/main" val="285807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4754"/>
                                        </p:tgtEl>
                                        <p:attrNameLst>
                                          <p:attrName>style.visibility</p:attrName>
                                        </p:attrNameLst>
                                      </p:cBhvr>
                                      <p:to>
                                        <p:strVal val="visible"/>
                                      </p:to>
                                    </p:set>
                                    <p:anim calcmode="lin" valueType="num">
                                      <p:cBhvr additive="base">
                                        <p:cTn id="13" dur="500" fill="hold"/>
                                        <p:tgtEl>
                                          <p:spTgt spid="74754"/>
                                        </p:tgtEl>
                                        <p:attrNameLst>
                                          <p:attrName>ppt_x</p:attrName>
                                        </p:attrNameLst>
                                      </p:cBhvr>
                                      <p:tavLst>
                                        <p:tav tm="0">
                                          <p:val>
                                            <p:strVal val="#ppt_x"/>
                                          </p:val>
                                        </p:tav>
                                        <p:tav tm="100000">
                                          <p:val>
                                            <p:strVal val="#ppt_x"/>
                                          </p:val>
                                        </p:tav>
                                      </p:tavLst>
                                    </p:anim>
                                    <p:anim calcmode="lin" valueType="num">
                                      <p:cBhvr additive="base">
                                        <p:cTn id="14" dur="500" fill="hold"/>
                                        <p:tgtEl>
                                          <p:spTgt spid="7475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17" end="17"/>
                                            </p:txEl>
                                          </p:spTgt>
                                        </p:tgtEl>
                                        <p:attrNameLst>
                                          <p:attrName>style.visibility</p:attrName>
                                        </p:attrNameLst>
                                      </p:cBhvr>
                                      <p:to>
                                        <p:strVal val="visible"/>
                                      </p:to>
                                    </p:set>
                                    <p:anim calcmode="lin" valueType="num">
                                      <p:cBhvr additive="base">
                                        <p:cTn id="25" dur="5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2133600"/>
            <a:ext cx="9144000" cy="4724400"/>
          </a:xfrm>
        </p:spPr>
        <p:txBody>
          <a:bodyPr>
            <a:normAutofit fontScale="25000" lnSpcReduction="20000"/>
          </a:bodyPr>
          <a:lstStyle/>
          <a:p>
            <a:pPr>
              <a:buFont typeface="Wingdings" pitchFamily="2" charset="2"/>
              <a:buChar char="§"/>
            </a:pPr>
            <a:r>
              <a:rPr lang="en-US" sz="11200" b="1" dirty="0"/>
              <a:t>in fully connected neural networks we learn the weights corresponding to each pixel in the image, </a:t>
            </a:r>
            <a:r>
              <a:rPr lang="en-US" sz="12800" b="1" dirty="0">
                <a:solidFill>
                  <a:srgbClr val="FF0000"/>
                </a:solidFill>
              </a:rPr>
              <a:t>the order in which the pixels are present in the image matters</a:t>
            </a:r>
            <a:r>
              <a:rPr lang="en-US" sz="11200" b="1" dirty="0">
                <a:solidFill>
                  <a:srgbClr val="FF0000"/>
                </a:solidFill>
              </a:rPr>
              <a:t>. </a:t>
            </a:r>
          </a:p>
          <a:p>
            <a:pPr>
              <a:buFont typeface="Wingdings" pitchFamily="2" charset="2"/>
              <a:buChar char="§"/>
            </a:pPr>
            <a:endParaRPr lang="en-US" sz="11200" b="1" dirty="0">
              <a:solidFill>
                <a:srgbClr val="FF0000"/>
              </a:solidFill>
            </a:endParaRPr>
          </a:p>
          <a:p>
            <a:pPr>
              <a:buFont typeface="Wingdings" pitchFamily="2" charset="2"/>
              <a:buChar char="§"/>
            </a:pPr>
            <a:r>
              <a:rPr lang="en-US" sz="11200" b="1" dirty="0"/>
              <a:t> If we trained our neural network with images of cats with its face in the left hand side, then  neurons of the network will fire when they see the cat face at the left.</a:t>
            </a:r>
          </a:p>
          <a:p>
            <a:pPr>
              <a:buFont typeface="Wingdings" pitchFamily="2" charset="2"/>
              <a:buChar char="§"/>
            </a:pPr>
            <a:endParaRPr lang="en-US" sz="11200" b="1" dirty="0"/>
          </a:p>
          <a:p>
            <a:pPr>
              <a:buFont typeface="Wingdings" pitchFamily="2" charset="2"/>
              <a:buChar char="§"/>
            </a:pPr>
            <a:r>
              <a:rPr lang="en-US" sz="11200" b="1" dirty="0"/>
              <a:t> At the test time if we input an inverted image, the pixels on the left won’t correspond to a cat face, instead will correspond to the background and hence we might get different results</a:t>
            </a:r>
            <a:r>
              <a:rPr lang="en-US" sz="6400" b="1" dirty="0"/>
              <a:t>.</a:t>
            </a:r>
          </a:p>
        </p:txBody>
      </p:sp>
      <p:pic>
        <p:nvPicPr>
          <p:cNvPr id="632833" name="Picture 1"/>
          <p:cNvPicPr>
            <a:picLocks noChangeAspect="1" noChangeArrowheads="1"/>
          </p:cNvPicPr>
          <p:nvPr/>
        </p:nvPicPr>
        <p:blipFill>
          <a:blip r:embed="rId2" cstate="print"/>
          <a:srcRect/>
          <a:stretch>
            <a:fillRect/>
          </a:stretch>
        </p:blipFill>
        <p:spPr bwMode="auto">
          <a:xfrm>
            <a:off x="0" y="0"/>
            <a:ext cx="9067800" cy="2057400"/>
          </a:xfrm>
          <a:prstGeom prst="rect">
            <a:avLst/>
          </a:prstGeom>
          <a:noFill/>
          <a:ln w="9525">
            <a:noFill/>
            <a:miter lim="800000"/>
            <a:headEnd/>
            <a:tailEnd/>
          </a:ln>
        </p:spPr>
      </p:pic>
    </p:spTree>
    <p:extLst>
      <p:ext uri="{BB962C8B-B14F-4D97-AF65-F5344CB8AC3E}">
        <p14:creationId xmlns:p14="http://schemas.microsoft.com/office/powerpoint/2010/main" val="285807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32833"/>
                                        </p:tgtEl>
                                        <p:attrNameLst>
                                          <p:attrName>style.visibility</p:attrName>
                                        </p:attrNameLst>
                                      </p:cBhvr>
                                      <p:to>
                                        <p:strVal val="visible"/>
                                      </p:to>
                                    </p:set>
                                    <p:anim calcmode="lin" valueType="num">
                                      <p:cBhvr additive="base">
                                        <p:cTn id="7" dur="500" fill="hold"/>
                                        <p:tgtEl>
                                          <p:spTgt spid="632833"/>
                                        </p:tgtEl>
                                        <p:attrNameLst>
                                          <p:attrName>ppt_x</p:attrName>
                                        </p:attrNameLst>
                                      </p:cBhvr>
                                      <p:tavLst>
                                        <p:tav tm="0">
                                          <p:val>
                                            <p:strVal val="#ppt_x"/>
                                          </p:val>
                                        </p:tav>
                                        <p:tav tm="100000">
                                          <p:val>
                                            <p:strVal val="#ppt_x"/>
                                          </p:val>
                                        </p:tav>
                                      </p:tavLst>
                                    </p:anim>
                                    <p:anim calcmode="lin" valueType="num">
                                      <p:cBhvr additive="base">
                                        <p:cTn id="8" dur="500" fill="hold"/>
                                        <p:tgtEl>
                                          <p:spTgt spid="6328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8E08DA-F7D4-4023-BD04-32FA5ED75F1C}"/>
              </a:ext>
            </a:extLst>
          </p:cNvPr>
          <p:cNvSpPr>
            <a:spLocks noGrp="1"/>
          </p:cNvSpPr>
          <p:nvPr>
            <p:ph idx="1"/>
          </p:nvPr>
        </p:nvSpPr>
        <p:spPr>
          <a:xfrm>
            <a:off x="0" y="0"/>
            <a:ext cx="9144000" cy="6858000"/>
          </a:xfrm>
        </p:spPr>
        <p:txBody>
          <a:bodyPr>
            <a:normAutofit fontScale="92500" lnSpcReduction="10000"/>
          </a:bodyPr>
          <a:lstStyle/>
          <a:p>
            <a:pPr>
              <a:buFont typeface="Wingdings" panose="05000000000000000000" pitchFamily="2" charset="2"/>
              <a:buChar char="§"/>
            </a:pPr>
            <a:r>
              <a:rPr lang="en-IN" b="1" dirty="0"/>
              <a:t>What other operations can change the order of the pixels ???</a:t>
            </a:r>
          </a:p>
          <a:p>
            <a:pPr>
              <a:buFont typeface="Wingdings" panose="05000000000000000000" pitchFamily="2" charset="2"/>
              <a:buChar char="§"/>
            </a:pPr>
            <a:endParaRPr lang="en-IN" b="1" dirty="0"/>
          </a:p>
          <a:p>
            <a:pPr>
              <a:buFont typeface="Wingdings" panose="05000000000000000000" pitchFamily="2" charset="2"/>
              <a:buChar char="§"/>
            </a:pPr>
            <a:r>
              <a:rPr lang="en-IN" b="1" dirty="0">
                <a:solidFill>
                  <a:srgbClr val="FF0000"/>
                </a:solidFill>
              </a:rPr>
              <a:t>shifting the image </a:t>
            </a:r>
            <a:r>
              <a:rPr lang="en-IN" b="1" dirty="0"/>
              <a:t>by some amount, </a:t>
            </a:r>
            <a:r>
              <a:rPr lang="en-IN" b="1" dirty="0">
                <a:solidFill>
                  <a:srgbClr val="FF0000"/>
                </a:solidFill>
              </a:rPr>
              <a:t>cropping the image </a:t>
            </a:r>
            <a:r>
              <a:rPr lang="en-IN" b="1" dirty="0"/>
              <a:t>or </a:t>
            </a:r>
            <a:r>
              <a:rPr lang="en-IN" b="1" dirty="0">
                <a:solidFill>
                  <a:srgbClr val="FF0000"/>
                </a:solidFill>
              </a:rPr>
              <a:t>any other operations which change the order of the pixels</a:t>
            </a:r>
            <a:r>
              <a:rPr lang="en-IN" b="1" dirty="0"/>
              <a:t> would result in the same problem. </a:t>
            </a:r>
          </a:p>
          <a:p>
            <a:pPr>
              <a:buNone/>
            </a:pPr>
            <a:endParaRPr lang="en-IN" b="1" dirty="0"/>
          </a:p>
          <a:p>
            <a:pPr>
              <a:buFont typeface="Wingdings" panose="05000000000000000000" pitchFamily="2" charset="2"/>
              <a:buChar char="§"/>
            </a:pPr>
            <a:r>
              <a:rPr lang="en-IN" b="1" dirty="0"/>
              <a:t>Need a neural network model which is not affected by the order in which the pixels are processed, but instead </a:t>
            </a:r>
            <a:r>
              <a:rPr lang="en-IN" b="1" dirty="0">
                <a:solidFill>
                  <a:srgbClr val="FF0000"/>
                </a:solidFill>
              </a:rPr>
              <a:t>looks for the presence of certain pixels in the image</a:t>
            </a:r>
            <a:r>
              <a:rPr lang="en-IN" b="1" dirty="0"/>
              <a:t>.</a:t>
            </a:r>
          </a:p>
          <a:p>
            <a:pPr>
              <a:buFont typeface="Wingdings" panose="05000000000000000000" pitchFamily="2" charset="2"/>
              <a:buChar char="§"/>
            </a:pPr>
            <a:endParaRPr lang="en-IN" dirty="0"/>
          </a:p>
          <a:p>
            <a:pPr>
              <a:buFont typeface="Wingdings" panose="05000000000000000000" pitchFamily="2" charset="2"/>
              <a:buChar char="§"/>
            </a:pPr>
            <a:r>
              <a:rPr lang="en-IN" sz="3800" b="1" dirty="0">
                <a:solidFill>
                  <a:srgbClr val="FF0000"/>
                </a:solidFill>
              </a:rPr>
              <a:t>Convolutional Neural Networks provide a very efficient solution to this problem.</a:t>
            </a:r>
          </a:p>
        </p:txBody>
      </p:sp>
    </p:spTree>
    <p:extLst>
      <p:ext uri="{BB962C8B-B14F-4D97-AF65-F5344CB8AC3E}">
        <p14:creationId xmlns:p14="http://schemas.microsoft.com/office/powerpoint/2010/main" val="29390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746" name="Picture 2"/>
          <p:cNvPicPr>
            <a:picLocks noChangeAspect="1" noChangeArrowheads="1"/>
          </p:cNvPicPr>
          <p:nvPr/>
        </p:nvPicPr>
        <p:blipFill>
          <a:blip r:embed="rId2" cstate="print"/>
          <a:srcRect/>
          <a:stretch>
            <a:fillRect/>
          </a:stretch>
        </p:blipFill>
        <p:spPr bwMode="auto">
          <a:xfrm>
            <a:off x="-8841" y="1066800"/>
            <a:ext cx="9152842" cy="5791200"/>
          </a:xfrm>
          <a:prstGeom prst="rect">
            <a:avLst/>
          </a:prstGeom>
          <a:noFill/>
          <a:ln w="9525">
            <a:noFill/>
            <a:miter lim="800000"/>
            <a:headEnd/>
            <a:tailEnd/>
          </a:ln>
        </p:spPr>
      </p:pic>
      <p:sp>
        <p:nvSpPr>
          <p:cNvPr id="3" name="Rectangle 2"/>
          <p:cNvSpPr/>
          <p:nvPr/>
        </p:nvSpPr>
        <p:spPr>
          <a:xfrm>
            <a:off x="0" y="0"/>
            <a:ext cx="7090724" cy="1077218"/>
          </a:xfrm>
          <a:prstGeom prst="rect">
            <a:avLst/>
          </a:prstGeom>
        </p:spPr>
        <p:txBody>
          <a:bodyPr wrap="none">
            <a:spAutoFit/>
          </a:bodyPr>
          <a:lstStyle/>
          <a:p>
            <a:r>
              <a:rPr lang="en-US" sz="3200" b="1" dirty="0"/>
              <a:t>Why generate these images for training..</a:t>
            </a:r>
          </a:p>
          <a:p>
            <a:r>
              <a:rPr lang="en-US" sz="3200" b="1" dirty="0"/>
              <a:t>to recognize cat??  </a:t>
            </a:r>
            <a:endParaRPr lang="en-US" sz="32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1"/>
          <p:cNvSpPr/>
          <p:nvPr/>
        </p:nvSpPr>
        <p:spPr>
          <a:xfrm>
            <a:off x="0" y="0"/>
            <a:ext cx="9144000" cy="6494085"/>
          </a:xfrm>
          <a:prstGeom prst="rect">
            <a:avLst/>
          </a:prstGeom>
        </p:spPr>
        <p:txBody>
          <a:bodyPr wrap="square">
            <a:spAutoFit/>
          </a:bodyPr>
          <a:lstStyle/>
          <a:p>
            <a:r>
              <a:rPr lang="en-US" sz="3200" b="1" dirty="0"/>
              <a:t>One of the major reasons for </a:t>
            </a:r>
            <a:r>
              <a:rPr lang="en-US" sz="3200" b="1" dirty="0" err="1">
                <a:solidFill>
                  <a:srgbClr val="FF0000"/>
                </a:solidFill>
              </a:rPr>
              <a:t>overfitting</a:t>
            </a:r>
            <a:r>
              <a:rPr lang="en-US" sz="3200" b="1" dirty="0"/>
              <a:t> is that you don’t have enough data to train your network.</a:t>
            </a:r>
          </a:p>
          <a:p>
            <a:endParaRPr lang="en-US" sz="3200" b="1" dirty="0"/>
          </a:p>
          <a:p>
            <a:r>
              <a:rPr lang="en-US" sz="3200" b="1" dirty="0"/>
              <a:t> Apart from </a:t>
            </a:r>
            <a:r>
              <a:rPr lang="en-US" sz="3200" b="1" dirty="0">
                <a:solidFill>
                  <a:srgbClr val="FF0000"/>
                </a:solidFill>
              </a:rPr>
              <a:t>Regularization</a:t>
            </a:r>
            <a:r>
              <a:rPr lang="en-US" sz="3200" b="1" dirty="0"/>
              <a:t>, another very effective way to counter </a:t>
            </a:r>
            <a:r>
              <a:rPr lang="en-US" sz="3200" b="1" dirty="0" err="1"/>
              <a:t>Overfitting</a:t>
            </a:r>
            <a:r>
              <a:rPr lang="en-US" sz="3200" b="1" dirty="0"/>
              <a:t> is </a:t>
            </a:r>
            <a:r>
              <a:rPr lang="en-US" sz="3200" b="1" dirty="0">
                <a:solidFill>
                  <a:srgbClr val="FF0000"/>
                </a:solidFill>
              </a:rPr>
              <a:t>Data Augmentation.</a:t>
            </a:r>
          </a:p>
          <a:p>
            <a:endParaRPr lang="en-US" sz="3200" b="1" dirty="0"/>
          </a:p>
          <a:p>
            <a:r>
              <a:rPr lang="en-US" sz="3200" b="1" dirty="0"/>
              <a:t> It is the process of artificially creating more images from the images you already have by </a:t>
            </a:r>
            <a:r>
              <a:rPr lang="en-US" sz="3200" b="1" dirty="0">
                <a:solidFill>
                  <a:srgbClr val="FF0000"/>
                </a:solidFill>
              </a:rPr>
              <a:t>changing the size, orientation </a:t>
            </a:r>
            <a:r>
              <a:rPr lang="en-US" sz="3200" b="1" dirty="0"/>
              <a:t>etc of the image</a:t>
            </a:r>
            <a:r>
              <a:rPr lang="en-US" sz="3200" b="1" dirty="0">
                <a:solidFill>
                  <a:srgbClr val="FF0000"/>
                </a:solidFill>
              </a:rPr>
              <a:t>. </a:t>
            </a:r>
          </a:p>
          <a:p>
            <a:endParaRPr lang="en-US" sz="3200" b="1" dirty="0"/>
          </a:p>
          <a:p>
            <a:r>
              <a:rPr lang="en-US" sz="3200" b="1" dirty="0"/>
              <a:t>It can be a tedious task but fortunately, this can be done in </a:t>
            </a:r>
            <a:r>
              <a:rPr lang="en-US" sz="3200" b="1" dirty="0" err="1"/>
              <a:t>Keras</a:t>
            </a:r>
            <a:r>
              <a:rPr lang="en-US" sz="3200" b="1" dirty="0"/>
              <a:t> using the </a:t>
            </a:r>
            <a:r>
              <a:rPr lang="en-US" sz="3200" b="1" dirty="0" err="1">
                <a:solidFill>
                  <a:srgbClr val="FF0000"/>
                </a:solidFill>
              </a:rPr>
              <a:t>ImageDataGenerator</a:t>
            </a:r>
            <a:r>
              <a:rPr lang="en-US" sz="3200" b="1" dirty="0"/>
              <a:t> instance.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667000"/>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a:ln>
                  <a:noFill/>
                </a:ln>
                <a:solidFill>
                  <a:schemeClr val="tx1"/>
                </a:solidFill>
                <a:effectLst/>
                <a:uLnTx/>
                <a:uFillTx/>
                <a:latin typeface="+mj-lt"/>
                <a:ea typeface="+mj-ea"/>
                <a:cs typeface="+mj-cs"/>
              </a:rPr>
              <a:t>Historical Context and Motivation</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71714" name="Rectangle 2"/>
          <p:cNvSpPr>
            <a:spLocks noChangeArrowheads="1"/>
          </p:cNvSpPr>
          <p:nvPr/>
        </p:nvSpPr>
        <p:spPr bwMode="auto">
          <a:xfrm>
            <a:off x="0" y="0"/>
            <a:ext cx="9144000" cy="3693319"/>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rgbClr val="006699"/>
                </a:solidFill>
                <a:effectLst/>
                <a:latin typeface="Monaco"/>
                <a:cs typeface="Arial" pitchFamily="34" charset="0"/>
              </a:rPr>
              <a:t>from</a:t>
            </a:r>
            <a:r>
              <a:rPr kumimoji="0" lang="en-US" sz="2400" b="0" i="0" u="none" strike="noStrike" cap="none" normalizeH="0" baseline="0" dirty="0">
                <a:ln>
                  <a:noFill/>
                </a:ln>
                <a:solidFill>
                  <a:srgbClr val="333333"/>
                </a:solidFill>
                <a:effectLst/>
                <a:latin typeface="Monaco"/>
                <a:cs typeface="Arial" pitchFamily="34" charset="0"/>
              </a:rPr>
              <a:t> </a:t>
            </a:r>
            <a:r>
              <a:rPr kumimoji="0" lang="en-US" sz="2400" b="0" i="0" u="none" strike="noStrike" cap="none" normalizeH="0" baseline="0" dirty="0" err="1">
                <a:ln>
                  <a:noFill/>
                </a:ln>
                <a:solidFill>
                  <a:srgbClr val="000000"/>
                </a:solidFill>
                <a:effectLst/>
                <a:latin typeface="Monaco"/>
                <a:cs typeface="Arial" pitchFamily="34" charset="0"/>
              </a:rPr>
              <a:t>keras.preprocessing.image</a:t>
            </a:r>
            <a:r>
              <a:rPr kumimoji="0" lang="en-US" sz="2400" b="0" i="0" u="none" strike="noStrike" cap="none" normalizeH="0" baseline="0" dirty="0">
                <a:ln>
                  <a:noFill/>
                </a:ln>
                <a:solidFill>
                  <a:srgbClr val="000000"/>
                </a:solidFill>
                <a:effectLst/>
                <a:latin typeface="Monaco"/>
                <a:cs typeface="Arial" pitchFamily="34" charset="0"/>
              </a:rPr>
              <a:t> </a:t>
            </a:r>
            <a:r>
              <a:rPr kumimoji="0" lang="en-US" sz="2400" b="1" i="0" u="none" strike="noStrike" cap="none" normalizeH="0" baseline="0" dirty="0">
                <a:ln>
                  <a:noFill/>
                </a:ln>
                <a:solidFill>
                  <a:srgbClr val="006699"/>
                </a:solidFill>
                <a:effectLst/>
                <a:latin typeface="Monaco"/>
                <a:cs typeface="Arial" pitchFamily="34" charset="0"/>
              </a:rPr>
              <a:t>import</a:t>
            </a:r>
            <a:r>
              <a:rPr kumimoji="0" lang="en-US" sz="2400" b="0" i="0" u="none" strike="noStrike" cap="none" normalizeH="0" baseline="0" dirty="0">
                <a:ln>
                  <a:noFill/>
                </a:ln>
                <a:solidFill>
                  <a:srgbClr val="333333"/>
                </a:solidFill>
                <a:effectLst/>
                <a:latin typeface="Monaco"/>
                <a:cs typeface="Arial" pitchFamily="34" charset="0"/>
              </a:rPr>
              <a:t> </a:t>
            </a:r>
            <a:r>
              <a:rPr kumimoji="0" lang="en-US" sz="2400" b="0" i="0" u="none" strike="noStrike" cap="none" normalizeH="0" baseline="0" dirty="0" err="1">
                <a:ln>
                  <a:noFill/>
                </a:ln>
                <a:solidFill>
                  <a:srgbClr val="000000"/>
                </a:solidFill>
                <a:effectLst/>
                <a:latin typeface="Monaco"/>
                <a:cs typeface="Arial" pitchFamily="34" charset="0"/>
              </a:rPr>
              <a:t>ImageDataGenerator</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333333"/>
                </a:solidFill>
                <a:effectLst/>
                <a:latin typeface="Monaco"/>
                <a:cs typeface="Arial" pitchFamily="34" charset="0"/>
              </a:rPr>
              <a:t> </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a:ln>
                  <a:noFill/>
                </a:ln>
                <a:solidFill>
                  <a:srgbClr val="000000"/>
                </a:solidFill>
                <a:effectLst/>
                <a:latin typeface="Monaco"/>
                <a:cs typeface="Arial" pitchFamily="34" charset="0"/>
              </a:rPr>
              <a:t>ImageDataGenerator</a:t>
            </a:r>
            <a:r>
              <a:rPr kumimoji="0" lang="en-US" sz="2400" b="0" i="0" u="none" strike="noStrike" cap="none" normalizeH="0" baseline="0" dirty="0">
                <a:ln>
                  <a:noFill/>
                </a:ln>
                <a:solidFill>
                  <a:srgbClr val="000000"/>
                </a:solidFill>
                <a:effectLst/>
                <a:latin typeface="Monaco"/>
                <a:cs typeface="Arial" pitchFamily="34" charset="0"/>
              </a:rPr>
              <a:t>(</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DDDDDD"/>
                </a:solidFill>
                <a:effectLst/>
                <a:latin typeface="Monaco"/>
                <a:cs typeface="Arial" pitchFamily="34" charset="0"/>
              </a:rPr>
              <a:t>    </a:t>
            </a:r>
            <a:r>
              <a:rPr kumimoji="0" lang="en-US" sz="2400" b="0" i="0" u="none" strike="noStrike" cap="none" normalizeH="0" baseline="0" dirty="0" err="1">
                <a:ln>
                  <a:noFill/>
                </a:ln>
                <a:solidFill>
                  <a:srgbClr val="000000"/>
                </a:solidFill>
                <a:effectLst/>
                <a:latin typeface="Monaco"/>
                <a:cs typeface="Arial" pitchFamily="34" charset="0"/>
              </a:rPr>
              <a:t>rotation_range</a:t>
            </a:r>
            <a:r>
              <a:rPr kumimoji="0" lang="en-US" sz="2400" b="1" i="0" u="none" strike="noStrike" cap="none" normalizeH="0" baseline="0" dirty="0">
                <a:ln>
                  <a:noFill/>
                </a:ln>
                <a:solidFill>
                  <a:srgbClr val="006699"/>
                </a:solidFill>
                <a:effectLst/>
                <a:latin typeface="Monaco"/>
                <a:cs typeface="Arial" pitchFamily="34" charset="0"/>
              </a:rPr>
              <a:t>=</a:t>
            </a:r>
            <a:r>
              <a:rPr kumimoji="0" lang="en-US" sz="2400" b="0" i="0" u="none" strike="noStrike" cap="none" normalizeH="0" baseline="0" dirty="0">
                <a:ln>
                  <a:noFill/>
                </a:ln>
                <a:solidFill>
                  <a:srgbClr val="009900"/>
                </a:solidFill>
                <a:effectLst/>
                <a:latin typeface="Monaco"/>
                <a:cs typeface="Arial" pitchFamily="34" charset="0"/>
              </a:rPr>
              <a:t>10.</a:t>
            </a:r>
            <a:r>
              <a:rPr kumimoji="0" lang="en-US" sz="2400" b="0" i="0" u="none" strike="noStrike" cap="none" normalizeH="0" baseline="0" dirty="0">
                <a:ln>
                  <a:noFill/>
                </a:ln>
                <a:solidFill>
                  <a:srgbClr val="000000"/>
                </a:solidFill>
                <a:effectLst/>
                <a:latin typeface="Monaco"/>
                <a:cs typeface="Arial" pitchFamily="34" charset="0"/>
              </a:rPr>
              <a:t>,</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DDDDDD"/>
                </a:solidFill>
                <a:effectLst/>
                <a:latin typeface="Monaco"/>
                <a:cs typeface="Arial" pitchFamily="34" charset="0"/>
              </a:rPr>
              <a:t>    </a:t>
            </a:r>
            <a:r>
              <a:rPr kumimoji="0" lang="en-US" sz="2400" b="0" i="0" u="none" strike="noStrike" cap="none" normalizeH="0" baseline="0" dirty="0" err="1">
                <a:ln>
                  <a:noFill/>
                </a:ln>
                <a:solidFill>
                  <a:srgbClr val="000000"/>
                </a:solidFill>
                <a:effectLst/>
                <a:latin typeface="Monaco"/>
                <a:cs typeface="Arial" pitchFamily="34" charset="0"/>
              </a:rPr>
              <a:t>width_shift_range</a:t>
            </a:r>
            <a:r>
              <a:rPr kumimoji="0" lang="en-US" sz="2400" b="1" i="0" u="none" strike="noStrike" cap="none" normalizeH="0" baseline="0" dirty="0">
                <a:ln>
                  <a:noFill/>
                </a:ln>
                <a:solidFill>
                  <a:srgbClr val="006699"/>
                </a:solidFill>
                <a:effectLst/>
                <a:latin typeface="Monaco"/>
                <a:cs typeface="Arial" pitchFamily="34" charset="0"/>
              </a:rPr>
              <a:t>=</a:t>
            </a:r>
            <a:r>
              <a:rPr kumimoji="0" lang="en-US" sz="2400" b="0" i="0" u="none" strike="noStrike" cap="none" normalizeH="0" baseline="0" dirty="0">
                <a:ln>
                  <a:noFill/>
                </a:ln>
                <a:solidFill>
                  <a:srgbClr val="009900"/>
                </a:solidFill>
                <a:effectLst/>
                <a:latin typeface="Monaco"/>
                <a:cs typeface="Arial" pitchFamily="34" charset="0"/>
              </a:rPr>
              <a:t>0.1</a:t>
            </a:r>
            <a:r>
              <a:rPr kumimoji="0" lang="en-US" sz="2400" b="0" i="0" u="none" strike="noStrike" cap="none" normalizeH="0" baseline="0" dirty="0">
                <a:ln>
                  <a:noFill/>
                </a:ln>
                <a:solidFill>
                  <a:srgbClr val="000000"/>
                </a:solidFill>
                <a:effectLst/>
                <a:latin typeface="Monaco"/>
                <a:cs typeface="Arial" pitchFamily="34" charset="0"/>
              </a:rPr>
              <a:t>,</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DDDDDD"/>
                </a:solidFill>
                <a:effectLst/>
                <a:latin typeface="Monaco"/>
                <a:cs typeface="Arial" pitchFamily="34" charset="0"/>
              </a:rPr>
              <a:t>    </a:t>
            </a:r>
            <a:r>
              <a:rPr kumimoji="0" lang="en-US" sz="2400" b="0" i="0" u="none" strike="noStrike" cap="none" normalizeH="0" baseline="0" dirty="0" err="1">
                <a:ln>
                  <a:noFill/>
                </a:ln>
                <a:solidFill>
                  <a:srgbClr val="000000"/>
                </a:solidFill>
                <a:effectLst/>
                <a:latin typeface="Monaco"/>
                <a:cs typeface="Arial" pitchFamily="34" charset="0"/>
              </a:rPr>
              <a:t>height_shift_range</a:t>
            </a:r>
            <a:r>
              <a:rPr kumimoji="0" lang="en-US" sz="2400" b="1" i="0" u="none" strike="noStrike" cap="none" normalizeH="0" baseline="0" dirty="0">
                <a:ln>
                  <a:noFill/>
                </a:ln>
                <a:solidFill>
                  <a:srgbClr val="006699"/>
                </a:solidFill>
                <a:effectLst/>
                <a:latin typeface="Monaco"/>
                <a:cs typeface="Arial" pitchFamily="34" charset="0"/>
              </a:rPr>
              <a:t>=</a:t>
            </a:r>
            <a:r>
              <a:rPr kumimoji="0" lang="en-US" sz="2400" b="0" i="0" u="none" strike="noStrike" cap="none" normalizeH="0" baseline="0" dirty="0">
                <a:ln>
                  <a:noFill/>
                </a:ln>
                <a:solidFill>
                  <a:srgbClr val="009900"/>
                </a:solidFill>
                <a:effectLst/>
                <a:latin typeface="Monaco"/>
                <a:cs typeface="Arial" pitchFamily="34" charset="0"/>
              </a:rPr>
              <a:t>0.1</a:t>
            </a:r>
            <a:r>
              <a:rPr kumimoji="0" lang="en-US" sz="2400" b="0" i="0" u="none" strike="noStrike" cap="none" normalizeH="0" baseline="0" dirty="0">
                <a:ln>
                  <a:noFill/>
                </a:ln>
                <a:solidFill>
                  <a:srgbClr val="000000"/>
                </a:solidFill>
                <a:effectLst/>
                <a:latin typeface="Monaco"/>
                <a:cs typeface="Arial" pitchFamily="34" charset="0"/>
              </a:rPr>
              <a:t>,</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DDDDDD"/>
                </a:solidFill>
                <a:effectLst/>
                <a:latin typeface="Monaco"/>
                <a:cs typeface="Arial" pitchFamily="34" charset="0"/>
              </a:rPr>
              <a:t>    </a:t>
            </a:r>
            <a:r>
              <a:rPr kumimoji="0" lang="en-US" sz="2400" b="0" i="0" u="none" strike="noStrike" cap="none" normalizeH="0" baseline="0" dirty="0" err="1">
                <a:ln>
                  <a:noFill/>
                </a:ln>
                <a:solidFill>
                  <a:srgbClr val="000000"/>
                </a:solidFill>
                <a:effectLst/>
                <a:latin typeface="Monaco"/>
                <a:cs typeface="Arial" pitchFamily="34" charset="0"/>
              </a:rPr>
              <a:t>shear_range</a:t>
            </a:r>
            <a:r>
              <a:rPr kumimoji="0" lang="en-US" sz="2400" b="1" i="0" u="none" strike="noStrike" cap="none" normalizeH="0" baseline="0" dirty="0">
                <a:ln>
                  <a:noFill/>
                </a:ln>
                <a:solidFill>
                  <a:srgbClr val="006699"/>
                </a:solidFill>
                <a:effectLst/>
                <a:latin typeface="Monaco"/>
                <a:cs typeface="Arial" pitchFamily="34" charset="0"/>
              </a:rPr>
              <a:t>=</a:t>
            </a:r>
            <a:r>
              <a:rPr kumimoji="0" lang="en-US" sz="2400" b="0" i="0" u="none" strike="noStrike" cap="none" normalizeH="0" baseline="0" dirty="0">
                <a:ln>
                  <a:noFill/>
                </a:ln>
                <a:solidFill>
                  <a:srgbClr val="009900"/>
                </a:solidFill>
                <a:effectLst/>
                <a:latin typeface="Monaco"/>
                <a:cs typeface="Arial" pitchFamily="34" charset="0"/>
              </a:rPr>
              <a:t>0.</a:t>
            </a:r>
            <a:r>
              <a:rPr kumimoji="0" lang="en-US" sz="2400" b="0" i="0" u="none" strike="noStrike" cap="none" normalizeH="0" baseline="0" dirty="0">
                <a:ln>
                  <a:noFill/>
                </a:ln>
                <a:solidFill>
                  <a:srgbClr val="000000"/>
                </a:solidFill>
                <a:effectLst/>
                <a:latin typeface="Monaco"/>
                <a:cs typeface="Arial" pitchFamily="34" charset="0"/>
              </a:rPr>
              <a:t>,</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DDDDDD"/>
                </a:solidFill>
                <a:effectLst/>
                <a:latin typeface="Monaco"/>
                <a:cs typeface="Arial" pitchFamily="34" charset="0"/>
              </a:rPr>
              <a:t>    </a:t>
            </a:r>
            <a:r>
              <a:rPr kumimoji="0" lang="en-US" sz="2400" b="0" i="0" u="none" strike="noStrike" cap="none" normalizeH="0" baseline="0" dirty="0" err="1">
                <a:ln>
                  <a:noFill/>
                </a:ln>
                <a:solidFill>
                  <a:srgbClr val="000000"/>
                </a:solidFill>
                <a:effectLst/>
                <a:latin typeface="Monaco"/>
                <a:cs typeface="Arial" pitchFamily="34" charset="0"/>
              </a:rPr>
              <a:t>zoom_range</a:t>
            </a:r>
            <a:r>
              <a:rPr kumimoji="0" lang="en-US" sz="2400" b="1" i="0" u="none" strike="noStrike" cap="none" normalizeH="0" baseline="0" dirty="0">
                <a:ln>
                  <a:noFill/>
                </a:ln>
                <a:solidFill>
                  <a:srgbClr val="006699"/>
                </a:solidFill>
                <a:effectLst/>
                <a:latin typeface="Monaco"/>
                <a:cs typeface="Arial" pitchFamily="34" charset="0"/>
              </a:rPr>
              <a:t>=</a:t>
            </a:r>
            <a:r>
              <a:rPr kumimoji="0" lang="en-US" sz="2400" b="0" i="0" u="none" strike="noStrike" cap="none" normalizeH="0" baseline="0" dirty="0">
                <a:ln>
                  <a:noFill/>
                </a:ln>
                <a:solidFill>
                  <a:srgbClr val="000000"/>
                </a:solidFill>
                <a:effectLst/>
                <a:latin typeface="Monaco"/>
                <a:cs typeface="Arial" pitchFamily="34" charset="0"/>
              </a:rPr>
              <a:t>.</a:t>
            </a:r>
            <a:r>
              <a:rPr kumimoji="0" lang="en-US" sz="2400" b="0" i="0" u="none" strike="noStrike" cap="none" normalizeH="0" baseline="0" dirty="0">
                <a:ln>
                  <a:noFill/>
                </a:ln>
                <a:solidFill>
                  <a:srgbClr val="009900"/>
                </a:solidFill>
                <a:effectLst/>
                <a:latin typeface="Monaco"/>
                <a:cs typeface="Arial" pitchFamily="34" charset="0"/>
              </a:rPr>
              <a:t>1.</a:t>
            </a:r>
            <a:r>
              <a:rPr kumimoji="0" lang="en-US" sz="2400" b="0" i="0" u="none" strike="noStrike" cap="none" normalizeH="0" baseline="0" dirty="0">
                <a:ln>
                  <a:noFill/>
                </a:ln>
                <a:solidFill>
                  <a:srgbClr val="000000"/>
                </a:solidFill>
                <a:effectLst/>
                <a:latin typeface="Monaco"/>
                <a:cs typeface="Arial" pitchFamily="34" charset="0"/>
              </a:rPr>
              <a:t>,</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DDDDDD"/>
                </a:solidFill>
                <a:effectLst/>
                <a:latin typeface="Monaco"/>
                <a:cs typeface="Arial" pitchFamily="34" charset="0"/>
              </a:rPr>
              <a:t>    </a:t>
            </a:r>
            <a:r>
              <a:rPr kumimoji="0" lang="en-US" sz="2400" b="0" i="0" u="none" strike="noStrike" cap="none" normalizeH="0" baseline="0" dirty="0" err="1">
                <a:ln>
                  <a:noFill/>
                </a:ln>
                <a:solidFill>
                  <a:srgbClr val="000000"/>
                </a:solidFill>
                <a:effectLst/>
                <a:latin typeface="Monaco"/>
                <a:cs typeface="Arial" pitchFamily="34" charset="0"/>
              </a:rPr>
              <a:t>horizontal_flip</a:t>
            </a:r>
            <a:r>
              <a:rPr kumimoji="0" lang="en-US" sz="2400" b="1" i="0" u="none" strike="noStrike" cap="none" normalizeH="0" baseline="0" dirty="0">
                <a:ln>
                  <a:noFill/>
                </a:ln>
                <a:solidFill>
                  <a:srgbClr val="006699"/>
                </a:solidFill>
                <a:effectLst/>
                <a:latin typeface="Monaco"/>
                <a:cs typeface="Arial" pitchFamily="34" charset="0"/>
              </a:rPr>
              <a:t>=</a:t>
            </a:r>
            <a:r>
              <a:rPr kumimoji="0" lang="en-US" sz="2400" b="0" i="0" u="none" strike="noStrike" cap="none" normalizeH="0" baseline="0" dirty="0">
                <a:ln>
                  <a:noFill/>
                </a:ln>
                <a:solidFill>
                  <a:srgbClr val="808080"/>
                </a:solidFill>
                <a:effectLst/>
                <a:latin typeface="Monaco"/>
                <a:cs typeface="Arial" pitchFamily="34" charset="0"/>
              </a:rPr>
              <a:t>True</a:t>
            </a:r>
            <a:r>
              <a:rPr kumimoji="0" lang="en-US" sz="2400" b="0" i="0" u="none" strike="noStrike" cap="none" normalizeH="0" baseline="0" dirty="0">
                <a:ln>
                  <a:noFill/>
                </a:ln>
                <a:solidFill>
                  <a:srgbClr val="000000"/>
                </a:solidFill>
                <a:effectLst/>
                <a:latin typeface="Monaco"/>
                <a:cs typeface="Arial" pitchFamily="34" charset="0"/>
              </a:rPr>
              <a:t>,</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DDDDDD"/>
                </a:solidFill>
                <a:effectLst/>
                <a:latin typeface="Monaco"/>
                <a:cs typeface="Arial" pitchFamily="34" charset="0"/>
              </a:rPr>
              <a:t>    </a:t>
            </a:r>
            <a:r>
              <a:rPr kumimoji="0" lang="en-US" sz="2400" b="0" i="0" u="none" strike="noStrike" cap="none" normalizeH="0" baseline="0" dirty="0" err="1">
                <a:ln>
                  <a:noFill/>
                </a:ln>
                <a:solidFill>
                  <a:srgbClr val="000000"/>
                </a:solidFill>
                <a:effectLst/>
                <a:latin typeface="Monaco"/>
                <a:cs typeface="Arial" pitchFamily="34" charset="0"/>
              </a:rPr>
              <a:t>vertical_flip</a:t>
            </a:r>
            <a:r>
              <a:rPr kumimoji="0" lang="en-US" sz="2400" b="1" i="0" u="none" strike="noStrike" cap="none" normalizeH="0" baseline="0" dirty="0">
                <a:ln>
                  <a:noFill/>
                </a:ln>
                <a:solidFill>
                  <a:srgbClr val="006699"/>
                </a:solidFill>
                <a:effectLst/>
                <a:latin typeface="Monaco"/>
                <a:cs typeface="Arial" pitchFamily="34" charset="0"/>
              </a:rPr>
              <a:t>=</a:t>
            </a:r>
            <a:r>
              <a:rPr kumimoji="0" lang="en-US" sz="2400" b="0" i="0" u="none" strike="noStrike" cap="none" normalizeH="0" baseline="0" dirty="0">
                <a:ln>
                  <a:noFill/>
                </a:ln>
                <a:solidFill>
                  <a:srgbClr val="808080"/>
                </a:solidFill>
                <a:effectLst/>
                <a:latin typeface="Monaco"/>
                <a:cs typeface="Arial" pitchFamily="34" charset="0"/>
              </a:rPr>
              <a:t>True</a:t>
            </a:r>
            <a:r>
              <a:rPr kumimoji="0" lang="en-US" sz="2400" b="0" i="0" u="none" strike="noStrike" cap="none" normalizeH="0" baseline="0" dirty="0">
                <a:ln>
                  <a:noFill/>
                </a:ln>
                <a:solidFill>
                  <a:srgbClr val="000000"/>
                </a:solidFill>
                <a:effectLst/>
                <a:latin typeface="Monaco"/>
                <a:cs typeface="Arial" pitchFamily="34" charset="0"/>
              </a:rPr>
              <a:t>)</a:t>
            </a:r>
            <a:endParaRPr kumimoji="0" lang="en-US" sz="4800" b="0" i="0" u="none" strike="noStrike" cap="none" normalizeH="0" baseline="0" dirty="0">
              <a:ln>
                <a:noFill/>
              </a:ln>
              <a:solidFill>
                <a:schemeClr val="tx1"/>
              </a:solidFill>
              <a:effectLst/>
              <a:latin typeface="Arial" pitchFamily="34" charset="0"/>
              <a:cs typeface="Arial" pitchFamily="34" charset="0"/>
            </a:endParaRPr>
          </a:p>
        </p:txBody>
      </p:sp>
      <p:sp>
        <p:nvSpPr>
          <p:cNvPr id="4" name="Rectangle 3"/>
          <p:cNvSpPr/>
          <p:nvPr/>
        </p:nvSpPr>
        <p:spPr>
          <a:xfrm>
            <a:off x="0" y="3962400"/>
            <a:ext cx="9144000" cy="2677656"/>
          </a:xfrm>
          <a:prstGeom prst="rect">
            <a:avLst/>
          </a:prstGeom>
        </p:spPr>
        <p:txBody>
          <a:bodyPr wrap="square">
            <a:spAutoFit/>
          </a:bodyPr>
          <a:lstStyle/>
          <a:p>
            <a:r>
              <a:rPr lang="en-US" sz="2800" b="1" dirty="0"/>
              <a:t>In the above code, the </a:t>
            </a:r>
            <a:r>
              <a:rPr lang="en-US" sz="2800" b="1" dirty="0" err="1">
                <a:solidFill>
                  <a:srgbClr val="FF0000"/>
                </a:solidFill>
              </a:rPr>
              <a:t>ImageDataGenerator</a:t>
            </a:r>
            <a:r>
              <a:rPr lang="en-US" sz="2800" b="1" dirty="0"/>
              <a:t> for data augmentation includes </a:t>
            </a:r>
          </a:p>
          <a:p>
            <a:pPr>
              <a:buFont typeface="Wingdings" pitchFamily="2" charset="2"/>
              <a:buChar char="ü"/>
            </a:pPr>
            <a:r>
              <a:rPr lang="en-US" sz="2800" b="1" dirty="0"/>
              <a:t>rotation of the image, </a:t>
            </a:r>
          </a:p>
          <a:p>
            <a:pPr>
              <a:buFont typeface="Wingdings" pitchFamily="2" charset="2"/>
              <a:buChar char="ü"/>
            </a:pPr>
            <a:r>
              <a:rPr lang="en-US" sz="2800" b="1" dirty="0"/>
              <a:t>shifting the image left/right/top/bottom by some amount, flip the image horizontally or vertically, </a:t>
            </a:r>
          </a:p>
          <a:p>
            <a:pPr>
              <a:buFont typeface="Wingdings" pitchFamily="2" charset="2"/>
              <a:buChar char="ü"/>
            </a:pPr>
            <a:r>
              <a:rPr lang="en-US" sz="2800" b="1" dirty="0"/>
              <a:t>shear or zoom the image etc.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1714"/>
                                        </p:tgtEl>
                                        <p:attrNameLst>
                                          <p:attrName>style.visibility</p:attrName>
                                        </p:attrNameLst>
                                      </p:cBhvr>
                                      <p:to>
                                        <p:strVal val="visible"/>
                                      </p:to>
                                    </p:set>
                                    <p:anim calcmode="lin" valueType="num">
                                      <p:cBhvr additive="base">
                                        <p:cTn id="7" dur="500" fill="hold"/>
                                        <p:tgtEl>
                                          <p:spTgt spid="371714"/>
                                        </p:tgtEl>
                                        <p:attrNameLst>
                                          <p:attrName>ppt_x</p:attrName>
                                        </p:attrNameLst>
                                      </p:cBhvr>
                                      <p:tavLst>
                                        <p:tav tm="0">
                                          <p:val>
                                            <p:strVal val="#ppt_x"/>
                                          </p:val>
                                        </p:tav>
                                        <p:tav tm="100000">
                                          <p:val>
                                            <p:strVal val="#ppt_x"/>
                                          </p:val>
                                        </p:tav>
                                      </p:tavLst>
                                    </p:anim>
                                    <p:anim calcmode="lin" valueType="num">
                                      <p:cBhvr additive="base">
                                        <p:cTn id="8" dur="500" fill="hold"/>
                                        <p:tgtEl>
                                          <p:spTgt spid="3717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 calcmode="lin" valueType="num">
                                      <p:cBhvr additive="base">
                                        <p:cTn id="3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4" grpId="0"/>
      <p:bldP spid="4"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6770" name="Picture 2"/>
          <p:cNvPicPr>
            <a:picLocks noChangeAspect="1" noChangeArrowheads="1"/>
          </p:cNvPicPr>
          <p:nvPr/>
        </p:nvPicPr>
        <p:blipFill>
          <a:blip r:embed="rId2" cstate="print">
            <a:lum bright="-12000"/>
          </a:blip>
          <a:srcRect/>
          <a:stretch>
            <a:fillRect/>
          </a:stretch>
        </p:blipFill>
        <p:spPr bwMode="auto">
          <a:xfrm>
            <a:off x="0" y="0"/>
            <a:ext cx="9144000" cy="3810000"/>
          </a:xfrm>
          <a:prstGeom prst="rect">
            <a:avLst/>
          </a:prstGeom>
          <a:noFill/>
          <a:ln w="9525">
            <a:noFill/>
            <a:miter lim="800000"/>
            <a:headEnd/>
            <a:tailEnd/>
          </a:ln>
        </p:spPr>
      </p:pic>
      <p:sp>
        <p:nvSpPr>
          <p:cNvPr id="5" name="Rectangle 4"/>
          <p:cNvSpPr/>
          <p:nvPr/>
        </p:nvSpPr>
        <p:spPr>
          <a:xfrm>
            <a:off x="0" y="4267200"/>
            <a:ext cx="9144000" cy="2677656"/>
          </a:xfrm>
          <a:prstGeom prst="rect">
            <a:avLst/>
          </a:prstGeom>
        </p:spPr>
        <p:txBody>
          <a:bodyPr wrap="square">
            <a:spAutoFit/>
          </a:bodyPr>
          <a:lstStyle/>
          <a:p>
            <a:r>
              <a:rPr lang="en-US" sz="2800" b="1" dirty="0">
                <a:solidFill>
                  <a:srgbClr val="FF0000"/>
                </a:solidFill>
              </a:rPr>
              <a:t>The test accuracy is greater than training accuracy. </a:t>
            </a:r>
            <a:r>
              <a:rPr lang="en-US" sz="2800" b="1" dirty="0"/>
              <a:t>This means that the model has generalized very well. </a:t>
            </a:r>
          </a:p>
          <a:p>
            <a:endParaRPr lang="en-US" sz="2800" b="1" dirty="0"/>
          </a:p>
          <a:p>
            <a:r>
              <a:rPr lang="en-US" sz="2800" b="1" dirty="0"/>
              <a:t>This comes from the fact that the model has been trained on much worse data ( for example – flipped images </a:t>
            </a:r>
            <a:r>
              <a:rPr lang="en-US" sz="2800" b="1" dirty="0">
                <a:solidFill>
                  <a:srgbClr val="FF0000"/>
                </a:solidFill>
              </a:rPr>
              <a:t>), so it is finding the normal test data easier to classify!!</a:t>
            </a:r>
          </a:p>
        </p:txBody>
      </p:sp>
      <p:sp>
        <p:nvSpPr>
          <p:cNvPr id="6" name="TextBox 5"/>
          <p:cNvSpPr txBox="1"/>
          <p:nvPr/>
        </p:nvSpPr>
        <p:spPr>
          <a:xfrm>
            <a:off x="228600" y="3733800"/>
            <a:ext cx="7391400" cy="584775"/>
          </a:xfrm>
          <a:prstGeom prst="rect">
            <a:avLst/>
          </a:prstGeom>
          <a:noFill/>
        </p:spPr>
        <p:txBody>
          <a:bodyPr wrap="square" rtlCol="0">
            <a:spAutoFit/>
          </a:bodyPr>
          <a:lstStyle/>
          <a:p>
            <a:r>
              <a:rPr lang="en-US" sz="3200" b="1" dirty="0">
                <a:solidFill>
                  <a:srgbClr val="FF0000"/>
                </a:solidFill>
              </a:rPr>
              <a:t>COMMENTS/OBSERVATIONS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6770"/>
                                        </p:tgtEl>
                                        <p:attrNameLst>
                                          <p:attrName>style.visibility</p:attrName>
                                        </p:attrNameLst>
                                      </p:cBhvr>
                                      <p:to>
                                        <p:strVal val="visible"/>
                                      </p:to>
                                    </p:set>
                                    <p:anim calcmode="lin" valueType="num">
                                      <p:cBhvr additive="base">
                                        <p:cTn id="7" dur="500" fill="hold"/>
                                        <p:tgtEl>
                                          <p:spTgt spid="416770"/>
                                        </p:tgtEl>
                                        <p:attrNameLst>
                                          <p:attrName>ppt_x</p:attrName>
                                        </p:attrNameLst>
                                      </p:cBhvr>
                                      <p:tavLst>
                                        <p:tav tm="0">
                                          <p:val>
                                            <p:strVal val="#ppt_x"/>
                                          </p:val>
                                        </p:tav>
                                        <p:tav tm="100000">
                                          <p:val>
                                            <p:strVal val="#ppt_x"/>
                                          </p:val>
                                        </p:tav>
                                      </p:tavLst>
                                    </p:anim>
                                    <p:anim calcmode="lin" valueType="num">
                                      <p:cBhvr additive="base">
                                        <p:cTn id="8" dur="500" fill="hold"/>
                                        <p:tgtEl>
                                          <p:spTgt spid="4167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9144000" cy="6858000"/>
          </a:xfrm>
        </p:spPr>
        <p:txBody>
          <a:bodyPr>
            <a:normAutofit/>
          </a:bodyPr>
          <a:lstStyle/>
          <a:p>
            <a:pPr>
              <a:buNone/>
            </a:pPr>
            <a:endParaRPr lang="en-US" dirty="0"/>
          </a:p>
          <a:p>
            <a:r>
              <a:rPr lang="en-US" sz="4800" dirty="0"/>
              <a:t>“Horizontal flips and 180 rotation are not appropriate ways of augmenting data sets for optical character recognition tasks” Why??				</a:t>
            </a:r>
          </a:p>
          <a:p>
            <a:r>
              <a:rPr lang="en-US" sz="4800" dirty="0"/>
              <a:t>Difference between “b” &amp; “”d”, “6” &amp; “9” would not be recognizable</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1"/>
          <p:cNvPicPr>
            <a:picLocks noChangeAspect="1" noChangeArrowheads="1"/>
          </p:cNvPicPr>
          <p:nvPr/>
        </p:nvPicPr>
        <p:blipFill>
          <a:blip r:embed="rId2" cstate="print"/>
          <a:srcRect/>
          <a:stretch>
            <a:fillRect/>
          </a:stretch>
        </p:blipFill>
        <p:spPr bwMode="auto">
          <a:xfrm>
            <a:off x="228600" y="0"/>
            <a:ext cx="8915400" cy="533400"/>
          </a:xfrm>
          <a:prstGeom prst="rect">
            <a:avLst/>
          </a:prstGeom>
          <a:noFill/>
          <a:ln w="9525">
            <a:noFill/>
            <a:miter lim="800000"/>
            <a:headEnd/>
            <a:tailEnd/>
          </a:ln>
        </p:spPr>
      </p:pic>
      <p:pic>
        <p:nvPicPr>
          <p:cNvPr id="77826" name="Picture 2"/>
          <p:cNvPicPr>
            <a:picLocks noChangeAspect="1" noChangeArrowheads="1"/>
          </p:cNvPicPr>
          <p:nvPr/>
        </p:nvPicPr>
        <p:blipFill>
          <a:blip r:embed="rId3" cstate="print">
            <a:lum bright="-32000"/>
          </a:blip>
          <a:srcRect/>
          <a:stretch>
            <a:fillRect/>
          </a:stretch>
        </p:blipFill>
        <p:spPr bwMode="auto">
          <a:xfrm>
            <a:off x="262270" y="914400"/>
            <a:ext cx="8881730" cy="1905000"/>
          </a:xfrm>
          <a:prstGeom prst="rect">
            <a:avLst/>
          </a:prstGeom>
          <a:noFill/>
          <a:ln w="9525">
            <a:noFill/>
            <a:miter lim="800000"/>
            <a:headEnd/>
            <a:tailEnd/>
          </a:ln>
        </p:spPr>
      </p:pic>
      <p:pic>
        <p:nvPicPr>
          <p:cNvPr id="77827" name="Picture 3"/>
          <p:cNvPicPr>
            <a:picLocks noChangeAspect="1" noChangeArrowheads="1"/>
          </p:cNvPicPr>
          <p:nvPr/>
        </p:nvPicPr>
        <p:blipFill>
          <a:blip r:embed="rId4" cstate="print"/>
          <a:srcRect/>
          <a:stretch>
            <a:fillRect/>
          </a:stretch>
        </p:blipFill>
        <p:spPr bwMode="auto">
          <a:xfrm>
            <a:off x="228600" y="3200400"/>
            <a:ext cx="8305800" cy="1661160"/>
          </a:xfrm>
          <a:prstGeom prst="rect">
            <a:avLst/>
          </a:prstGeom>
          <a:noFill/>
          <a:ln w="9525">
            <a:noFill/>
            <a:miter lim="800000"/>
            <a:headEnd/>
            <a:tailEnd/>
          </a:ln>
        </p:spPr>
      </p:pic>
      <p:sp>
        <p:nvSpPr>
          <p:cNvPr id="6" name="Rectangle 5"/>
          <p:cNvSpPr/>
          <p:nvPr/>
        </p:nvSpPr>
        <p:spPr>
          <a:xfrm>
            <a:off x="0" y="5288340"/>
            <a:ext cx="9144000" cy="1569660"/>
          </a:xfrm>
          <a:prstGeom prst="rect">
            <a:avLst/>
          </a:prstGeom>
        </p:spPr>
        <p:txBody>
          <a:bodyPr wrap="square">
            <a:spAutoFit/>
          </a:bodyPr>
          <a:lstStyle/>
          <a:p>
            <a:r>
              <a:rPr lang="en-US" sz="3200" b="1" dirty="0"/>
              <a:t>In CNN terminology, the first argument of the operation (x) is called the </a:t>
            </a:r>
            <a:r>
              <a:rPr lang="en-US" sz="3200" b="1" dirty="0">
                <a:solidFill>
                  <a:srgbClr val="FF0000"/>
                </a:solidFill>
              </a:rPr>
              <a:t>Input</a:t>
            </a:r>
            <a:r>
              <a:rPr lang="en-US" sz="3200" b="1" dirty="0"/>
              <a:t> and second argument (w) is known as </a:t>
            </a:r>
            <a:r>
              <a:rPr lang="en-US" sz="3200" b="1" dirty="0">
                <a:solidFill>
                  <a:srgbClr val="FF0000"/>
                </a:solidFill>
              </a:rPr>
              <a:t>FILTER or KERNEL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7825"/>
                                        </p:tgtEl>
                                        <p:attrNameLst>
                                          <p:attrName>style.visibility</p:attrName>
                                        </p:attrNameLst>
                                      </p:cBhvr>
                                      <p:to>
                                        <p:strVal val="visible"/>
                                      </p:to>
                                    </p:set>
                                    <p:anim calcmode="lin" valueType="num">
                                      <p:cBhvr additive="base">
                                        <p:cTn id="7" dur="500" fill="hold"/>
                                        <p:tgtEl>
                                          <p:spTgt spid="77825"/>
                                        </p:tgtEl>
                                        <p:attrNameLst>
                                          <p:attrName>ppt_x</p:attrName>
                                        </p:attrNameLst>
                                      </p:cBhvr>
                                      <p:tavLst>
                                        <p:tav tm="0">
                                          <p:val>
                                            <p:strVal val="#ppt_x"/>
                                          </p:val>
                                        </p:tav>
                                        <p:tav tm="100000">
                                          <p:val>
                                            <p:strVal val="#ppt_x"/>
                                          </p:val>
                                        </p:tav>
                                      </p:tavLst>
                                    </p:anim>
                                    <p:anim calcmode="lin" valueType="num">
                                      <p:cBhvr additive="base">
                                        <p:cTn id="8" dur="500" fill="hold"/>
                                        <p:tgtEl>
                                          <p:spTgt spid="778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7826"/>
                                        </p:tgtEl>
                                        <p:attrNameLst>
                                          <p:attrName>style.visibility</p:attrName>
                                        </p:attrNameLst>
                                      </p:cBhvr>
                                      <p:to>
                                        <p:strVal val="visible"/>
                                      </p:to>
                                    </p:set>
                                    <p:anim calcmode="lin" valueType="num">
                                      <p:cBhvr additive="base">
                                        <p:cTn id="13" dur="500" fill="hold"/>
                                        <p:tgtEl>
                                          <p:spTgt spid="77826"/>
                                        </p:tgtEl>
                                        <p:attrNameLst>
                                          <p:attrName>ppt_x</p:attrName>
                                        </p:attrNameLst>
                                      </p:cBhvr>
                                      <p:tavLst>
                                        <p:tav tm="0">
                                          <p:val>
                                            <p:strVal val="#ppt_x"/>
                                          </p:val>
                                        </p:tav>
                                        <p:tav tm="100000">
                                          <p:val>
                                            <p:strVal val="#ppt_x"/>
                                          </p:val>
                                        </p:tav>
                                      </p:tavLst>
                                    </p:anim>
                                    <p:anim calcmode="lin" valueType="num">
                                      <p:cBhvr additive="base">
                                        <p:cTn id="14" dur="500" fill="hold"/>
                                        <p:tgtEl>
                                          <p:spTgt spid="778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7827"/>
                                        </p:tgtEl>
                                        <p:attrNameLst>
                                          <p:attrName>style.visibility</p:attrName>
                                        </p:attrNameLst>
                                      </p:cBhvr>
                                      <p:to>
                                        <p:strVal val="visible"/>
                                      </p:to>
                                    </p:set>
                                    <p:anim calcmode="lin" valueType="num">
                                      <p:cBhvr additive="base">
                                        <p:cTn id="19" dur="500" fill="hold"/>
                                        <p:tgtEl>
                                          <p:spTgt spid="77827"/>
                                        </p:tgtEl>
                                        <p:attrNameLst>
                                          <p:attrName>ppt_x</p:attrName>
                                        </p:attrNameLst>
                                      </p:cBhvr>
                                      <p:tavLst>
                                        <p:tav tm="0">
                                          <p:val>
                                            <p:strVal val="#ppt_x"/>
                                          </p:val>
                                        </p:tav>
                                        <p:tav tm="100000">
                                          <p:val>
                                            <p:strVal val="#ppt_x"/>
                                          </p:val>
                                        </p:tav>
                                      </p:tavLst>
                                    </p:anim>
                                    <p:anim calcmode="lin" valueType="num">
                                      <p:cBhvr additive="base">
                                        <p:cTn id="20" dur="500" fill="hold"/>
                                        <p:tgtEl>
                                          <p:spTgt spid="778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descr="https://deeplearning4j.org/img/convgaus.gif"/>
          <p:cNvPicPr>
            <a:picLocks noChangeAspect="1" noChangeArrowheads="1" noCrop="1"/>
          </p:cNvPicPr>
          <p:nvPr/>
        </p:nvPicPr>
        <p:blipFill>
          <a:blip r:embed="rId2" cstate="print">
            <a:lum bright="-53000"/>
          </a:blip>
          <a:srcRect/>
          <a:stretch>
            <a:fillRect/>
          </a:stretch>
        </p:blipFill>
        <p:spPr bwMode="auto">
          <a:xfrm>
            <a:off x="1295400" y="0"/>
            <a:ext cx="6858000" cy="4476752"/>
          </a:xfrm>
          <a:prstGeom prst="rect">
            <a:avLst/>
          </a:prstGeom>
          <a:noFill/>
        </p:spPr>
      </p:pic>
      <p:sp>
        <p:nvSpPr>
          <p:cNvPr id="5" name="TextBox 4"/>
          <p:cNvSpPr txBox="1"/>
          <p:nvPr/>
        </p:nvSpPr>
        <p:spPr>
          <a:xfrm>
            <a:off x="0" y="4672786"/>
            <a:ext cx="9144000" cy="2246769"/>
          </a:xfrm>
          <a:prstGeom prst="rect">
            <a:avLst/>
          </a:prstGeom>
          <a:noFill/>
        </p:spPr>
        <p:txBody>
          <a:bodyPr wrap="square" rtlCol="0">
            <a:spAutoFit/>
          </a:bodyPr>
          <a:lstStyle/>
          <a:p>
            <a:r>
              <a:rPr lang="en-US" sz="2800" b="1" dirty="0"/>
              <a:t>Convolution operator can be thought of as taking a </a:t>
            </a:r>
            <a:r>
              <a:rPr lang="en-US" sz="2800" b="1" dirty="0">
                <a:solidFill>
                  <a:srgbClr val="FF0000"/>
                </a:solidFill>
              </a:rPr>
              <a:t>big window as the input</a:t>
            </a:r>
            <a:r>
              <a:rPr lang="en-US" sz="2800" b="1" dirty="0"/>
              <a:t>  and a  </a:t>
            </a:r>
            <a:r>
              <a:rPr lang="en-US" sz="2800" b="1" dirty="0">
                <a:solidFill>
                  <a:srgbClr val="FF0000"/>
                </a:solidFill>
              </a:rPr>
              <a:t>Filter  operated (dot product) on portion of window</a:t>
            </a:r>
            <a:r>
              <a:rPr lang="en-US" sz="2800" b="1" dirty="0"/>
              <a:t>, and then </a:t>
            </a:r>
            <a:r>
              <a:rPr lang="en-US" sz="2800" b="1" dirty="0">
                <a:solidFill>
                  <a:srgbClr val="FF0000"/>
                </a:solidFill>
              </a:rPr>
              <a:t>slide filter </a:t>
            </a:r>
            <a:r>
              <a:rPr lang="en-US" sz="2800" b="1" dirty="0"/>
              <a:t>on new portion of input , output expresses the amount of overlap of one function as it is shifted over other function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6194"/>
                                        </p:tgtEl>
                                        <p:attrNameLst>
                                          <p:attrName>style.visibility</p:attrName>
                                        </p:attrNameLst>
                                      </p:cBhvr>
                                      <p:to>
                                        <p:strVal val="visible"/>
                                      </p:to>
                                    </p:set>
                                    <p:anim calcmode="lin" valueType="num">
                                      <p:cBhvr additive="base">
                                        <p:cTn id="7" dur="500" fill="hold"/>
                                        <p:tgtEl>
                                          <p:spTgt spid="136194"/>
                                        </p:tgtEl>
                                        <p:attrNameLst>
                                          <p:attrName>ppt_x</p:attrName>
                                        </p:attrNameLst>
                                      </p:cBhvr>
                                      <p:tavLst>
                                        <p:tav tm="0">
                                          <p:val>
                                            <p:strVal val="#ppt_x"/>
                                          </p:val>
                                        </p:tav>
                                        <p:tav tm="100000">
                                          <p:val>
                                            <p:strVal val="#ppt_x"/>
                                          </p:val>
                                        </p:tav>
                                      </p:tavLst>
                                    </p:anim>
                                    <p:anim calcmode="lin" valueType="num">
                                      <p:cBhvr additive="base">
                                        <p:cTn id="8" dur="500" fill="hold"/>
                                        <p:tgtEl>
                                          <p:spTgt spid="136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2" cstate="print">
            <a:lum bright="-20000"/>
          </a:blip>
          <a:srcRect/>
          <a:stretch>
            <a:fillRect/>
          </a:stretch>
        </p:blipFill>
        <p:spPr bwMode="auto">
          <a:xfrm>
            <a:off x="0" y="0"/>
            <a:ext cx="9144000" cy="3660732"/>
          </a:xfrm>
          <a:prstGeom prst="rect">
            <a:avLst/>
          </a:prstGeom>
          <a:noFill/>
          <a:ln w="9525">
            <a:noFill/>
            <a:miter lim="800000"/>
            <a:headEnd/>
            <a:tailEnd/>
          </a:ln>
        </p:spPr>
      </p:pic>
      <p:pic>
        <p:nvPicPr>
          <p:cNvPr id="13316" name="Picture 4"/>
          <p:cNvPicPr>
            <a:picLocks noChangeAspect="1" noChangeArrowheads="1"/>
          </p:cNvPicPr>
          <p:nvPr/>
        </p:nvPicPr>
        <p:blipFill>
          <a:blip r:embed="rId3" cstate="print">
            <a:lum bright="-22000"/>
          </a:blip>
          <a:srcRect/>
          <a:stretch>
            <a:fillRect/>
          </a:stretch>
        </p:blipFill>
        <p:spPr bwMode="auto">
          <a:xfrm>
            <a:off x="0" y="3810000"/>
            <a:ext cx="9144000" cy="304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additive="base">
                                        <p:cTn id="7" dur="500" fill="hold"/>
                                        <p:tgtEl>
                                          <p:spTgt spid="13315"/>
                                        </p:tgtEl>
                                        <p:attrNameLst>
                                          <p:attrName>ppt_x</p:attrName>
                                        </p:attrNameLst>
                                      </p:cBhvr>
                                      <p:tavLst>
                                        <p:tav tm="0">
                                          <p:val>
                                            <p:strVal val="#ppt_x"/>
                                          </p:val>
                                        </p:tav>
                                        <p:tav tm="100000">
                                          <p:val>
                                            <p:strVal val="#ppt_x"/>
                                          </p:val>
                                        </p:tav>
                                      </p:tavLst>
                                    </p:anim>
                                    <p:anim calcmode="lin" valueType="num">
                                      <p:cBhvr additive="base">
                                        <p:cTn id="8" dur="500" fill="hold"/>
                                        <p:tgtEl>
                                          <p:spTgt spid="133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316"/>
                                        </p:tgtEl>
                                        <p:attrNameLst>
                                          <p:attrName>style.visibility</p:attrName>
                                        </p:attrNameLst>
                                      </p:cBhvr>
                                      <p:to>
                                        <p:strVal val="visible"/>
                                      </p:to>
                                    </p:set>
                                    <p:anim calcmode="lin" valueType="num">
                                      <p:cBhvr additive="base">
                                        <p:cTn id="13" dur="500" fill="hold"/>
                                        <p:tgtEl>
                                          <p:spTgt spid="13316"/>
                                        </p:tgtEl>
                                        <p:attrNameLst>
                                          <p:attrName>ppt_x</p:attrName>
                                        </p:attrNameLst>
                                      </p:cBhvr>
                                      <p:tavLst>
                                        <p:tav tm="0">
                                          <p:val>
                                            <p:strVal val="#ppt_x"/>
                                          </p:val>
                                        </p:tav>
                                        <p:tav tm="100000">
                                          <p:val>
                                            <p:strVal val="#ppt_x"/>
                                          </p:val>
                                        </p:tav>
                                      </p:tavLst>
                                    </p:anim>
                                    <p:anim calcmode="lin" valueType="num">
                                      <p:cBhvr additive="base">
                                        <p:cTn id="14" dur="500" fill="hold"/>
                                        <p:tgtEl>
                                          <p:spTgt spid="133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lum bright="-36000"/>
          </a:blip>
          <a:srcRect/>
          <a:stretch>
            <a:fillRect/>
          </a:stretch>
        </p:blipFill>
        <p:spPr bwMode="auto">
          <a:xfrm>
            <a:off x="0" y="152400"/>
            <a:ext cx="9144000" cy="2819400"/>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lum bright="-33000"/>
          </a:blip>
          <a:srcRect/>
          <a:stretch>
            <a:fillRect/>
          </a:stretch>
        </p:blipFill>
        <p:spPr bwMode="auto">
          <a:xfrm>
            <a:off x="0" y="3200400"/>
            <a:ext cx="9144000" cy="3657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 calcmode="lin" valueType="num">
                                      <p:cBhvr additive="base">
                                        <p:cTn id="7" dur="500" fill="hold"/>
                                        <p:tgtEl>
                                          <p:spTgt spid="14338"/>
                                        </p:tgtEl>
                                        <p:attrNameLst>
                                          <p:attrName>ppt_x</p:attrName>
                                        </p:attrNameLst>
                                      </p:cBhvr>
                                      <p:tavLst>
                                        <p:tav tm="0">
                                          <p:val>
                                            <p:strVal val="#ppt_x"/>
                                          </p:val>
                                        </p:tav>
                                        <p:tav tm="100000">
                                          <p:val>
                                            <p:strVal val="#ppt_x"/>
                                          </p:val>
                                        </p:tav>
                                      </p:tavLst>
                                    </p:anim>
                                    <p:anim calcmode="lin" valueType="num">
                                      <p:cBhvr additive="base">
                                        <p:cTn id="8" dur="500" fill="hold"/>
                                        <p:tgtEl>
                                          <p:spTgt spid="143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339"/>
                                        </p:tgtEl>
                                        <p:attrNameLst>
                                          <p:attrName>style.visibility</p:attrName>
                                        </p:attrNameLst>
                                      </p:cBhvr>
                                      <p:to>
                                        <p:strVal val="visible"/>
                                      </p:to>
                                    </p:set>
                                    <p:anim calcmode="lin" valueType="num">
                                      <p:cBhvr additive="base">
                                        <p:cTn id="13" dur="500" fill="hold"/>
                                        <p:tgtEl>
                                          <p:spTgt spid="14339"/>
                                        </p:tgtEl>
                                        <p:attrNameLst>
                                          <p:attrName>ppt_x</p:attrName>
                                        </p:attrNameLst>
                                      </p:cBhvr>
                                      <p:tavLst>
                                        <p:tav tm="0">
                                          <p:val>
                                            <p:strVal val="#ppt_x"/>
                                          </p:val>
                                        </p:tav>
                                        <p:tav tm="100000">
                                          <p:val>
                                            <p:strVal val="#ppt_x"/>
                                          </p:val>
                                        </p:tav>
                                      </p:tavLst>
                                    </p:anim>
                                    <p:anim calcmode="lin" valueType="num">
                                      <p:cBhvr additive="base">
                                        <p:cTn id="14" dur="500" fill="hold"/>
                                        <p:tgtEl>
                                          <p:spTgt spid="143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cstate="print"/>
          <a:srcRect/>
          <a:stretch>
            <a:fillRect/>
          </a:stretch>
        </p:blipFill>
        <p:spPr bwMode="auto">
          <a:xfrm>
            <a:off x="0" y="4191000"/>
            <a:ext cx="9144000" cy="2667000"/>
          </a:xfrm>
          <a:prstGeom prst="rect">
            <a:avLst/>
          </a:prstGeom>
          <a:noFill/>
          <a:ln w="9525">
            <a:noFill/>
            <a:miter lim="800000"/>
            <a:headEnd/>
            <a:tailEnd/>
          </a:ln>
        </p:spPr>
      </p:pic>
      <p:pic>
        <p:nvPicPr>
          <p:cNvPr id="1760257" name="Picture 1"/>
          <p:cNvPicPr>
            <a:picLocks noChangeAspect="1" noChangeArrowheads="1"/>
          </p:cNvPicPr>
          <p:nvPr/>
        </p:nvPicPr>
        <p:blipFill>
          <a:blip r:embed="rId3" cstate="print"/>
          <a:srcRect/>
          <a:stretch>
            <a:fillRect/>
          </a:stretch>
        </p:blipFill>
        <p:spPr bwMode="auto">
          <a:xfrm>
            <a:off x="0" y="0"/>
            <a:ext cx="9144000" cy="1247775"/>
          </a:xfrm>
          <a:prstGeom prst="rect">
            <a:avLst/>
          </a:prstGeom>
          <a:noFill/>
          <a:ln w="9525">
            <a:noFill/>
            <a:miter lim="800000"/>
            <a:headEnd/>
            <a:tailEnd/>
          </a:ln>
        </p:spPr>
      </p:pic>
      <p:pic>
        <p:nvPicPr>
          <p:cNvPr id="1760258" name="Picture 2"/>
          <p:cNvPicPr>
            <a:picLocks noChangeAspect="1" noChangeArrowheads="1"/>
          </p:cNvPicPr>
          <p:nvPr/>
        </p:nvPicPr>
        <p:blipFill>
          <a:blip r:embed="rId4" cstate="print"/>
          <a:srcRect/>
          <a:stretch>
            <a:fillRect/>
          </a:stretch>
        </p:blipFill>
        <p:spPr bwMode="auto">
          <a:xfrm>
            <a:off x="1828800" y="2286000"/>
            <a:ext cx="5629275" cy="16287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60257"/>
                                        </p:tgtEl>
                                        <p:attrNameLst>
                                          <p:attrName>style.visibility</p:attrName>
                                        </p:attrNameLst>
                                      </p:cBhvr>
                                      <p:to>
                                        <p:strVal val="visible"/>
                                      </p:to>
                                    </p:set>
                                    <p:anim calcmode="lin" valueType="num">
                                      <p:cBhvr additive="base">
                                        <p:cTn id="7" dur="500" fill="hold"/>
                                        <p:tgtEl>
                                          <p:spTgt spid="1760257"/>
                                        </p:tgtEl>
                                        <p:attrNameLst>
                                          <p:attrName>ppt_x</p:attrName>
                                        </p:attrNameLst>
                                      </p:cBhvr>
                                      <p:tavLst>
                                        <p:tav tm="0">
                                          <p:val>
                                            <p:strVal val="#ppt_x"/>
                                          </p:val>
                                        </p:tav>
                                        <p:tav tm="100000">
                                          <p:val>
                                            <p:strVal val="#ppt_x"/>
                                          </p:val>
                                        </p:tav>
                                      </p:tavLst>
                                    </p:anim>
                                    <p:anim calcmode="lin" valueType="num">
                                      <p:cBhvr additive="base">
                                        <p:cTn id="8" dur="500" fill="hold"/>
                                        <p:tgtEl>
                                          <p:spTgt spid="17602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60258"/>
                                        </p:tgtEl>
                                        <p:attrNameLst>
                                          <p:attrName>style.visibility</p:attrName>
                                        </p:attrNameLst>
                                      </p:cBhvr>
                                      <p:to>
                                        <p:strVal val="visible"/>
                                      </p:to>
                                    </p:set>
                                    <p:anim calcmode="lin" valueType="num">
                                      <p:cBhvr additive="base">
                                        <p:cTn id="13" dur="500" fill="hold"/>
                                        <p:tgtEl>
                                          <p:spTgt spid="1760258"/>
                                        </p:tgtEl>
                                        <p:attrNameLst>
                                          <p:attrName>ppt_x</p:attrName>
                                        </p:attrNameLst>
                                      </p:cBhvr>
                                      <p:tavLst>
                                        <p:tav tm="0">
                                          <p:val>
                                            <p:strVal val="#ppt_x"/>
                                          </p:val>
                                        </p:tav>
                                        <p:tav tm="100000">
                                          <p:val>
                                            <p:strVal val="#ppt_x"/>
                                          </p:val>
                                        </p:tav>
                                      </p:tavLst>
                                    </p:anim>
                                    <p:anim calcmode="lin" valueType="num">
                                      <p:cBhvr additive="base">
                                        <p:cTn id="14" dur="500" fill="hold"/>
                                        <p:tgtEl>
                                          <p:spTgt spid="176025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363"/>
                                        </p:tgtEl>
                                        <p:attrNameLst>
                                          <p:attrName>style.visibility</p:attrName>
                                        </p:attrNameLst>
                                      </p:cBhvr>
                                      <p:to>
                                        <p:strVal val="visible"/>
                                      </p:to>
                                    </p:set>
                                    <p:anim calcmode="lin" valueType="num">
                                      <p:cBhvr additive="base">
                                        <p:cTn id="19" dur="500" fill="hold"/>
                                        <p:tgtEl>
                                          <p:spTgt spid="15363"/>
                                        </p:tgtEl>
                                        <p:attrNameLst>
                                          <p:attrName>ppt_x</p:attrName>
                                        </p:attrNameLst>
                                      </p:cBhvr>
                                      <p:tavLst>
                                        <p:tav tm="0">
                                          <p:val>
                                            <p:strVal val="#ppt_x"/>
                                          </p:val>
                                        </p:tav>
                                        <p:tav tm="100000">
                                          <p:val>
                                            <p:strVal val="#ppt_x"/>
                                          </p:val>
                                        </p:tav>
                                      </p:tavLst>
                                    </p:anim>
                                    <p:anim calcmode="lin" valueType="num">
                                      <p:cBhvr additive="base">
                                        <p:cTn id="20" dur="500" fill="hold"/>
                                        <p:tgtEl>
                                          <p:spTgt spid="153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5" name="Rectangle 1"/>
          <p:cNvSpPr>
            <a:spLocks noChangeArrowheads="1"/>
          </p:cNvSpPr>
          <p:nvPr/>
        </p:nvSpPr>
        <p:spPr bwMode="auto">
          <a:xfrm>
            <a:off x="0" y="61555"/>
            <a:ext cx="9144000" cy="430887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a:ln>
                  <a:noFill/>
                </a:ln>
                <a:solidFill>
                  <a:srgbClr val="242729"/>
                </a:solidFill>
                <a:effectLst/>
                <a:latin typeface="Arial" pitchFamily="34" charset="0"/>
                <a:cs typeface="Arial" pitchFamily="34" charset="0"/>
              </a:rPr>
              <a:t>There are many filters doing different tasks for us like </a:t>
            </a:r>
            <a:r>
              <a:rPr kumimoji="0" lang="en-US" sz="3200" b="0" i="0" u="none" strike="noStrike" cap="none" normalizeH="0" baseline="0" dirty="0">
                <a:ln>
                  <a:noFill/>
                </a:ln>
                <a:solidFill>
                  <a:srgbClr val="FF0000"/>
                </a:solidFill>
                <a:effectLst/>
                <a:latin typeface="Arial" pitchFamily="34" charset="0"/>
                <a:cs typeface="Arial" pitchFamily="34" charset="0"/>
              </a:rPr>
              <a:t>edge filters, bar filters</a:t>
            </a:r>
            <a:r>
              <a:rPr kumimoji="0" lang="en-US" sz="3200" b="0" i="0" u="none" strike="noStrike" cap="none" normalizeH="0" baseline="0" dirty="0">
                <a:ln>
                  <a:noFill/>
                </a:ln>
                <a:solidFill>
                  <a:srgbClr val="242729"/>
                </a:solidFill>
                <a:effectLst/>
                <a:latin typeface="Arial" pitchFamily="34" charset="0"/>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lang="en-US" sz="3200" dirty="0">
              <a:solidFill>
                <a:srgbClr val="242729"/>
              </a:solidFill>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a:ln>
                  <a:noFill/>
                </a:ln>
                <a:solidFill>
                  <a:srgbClr val="242729"/>
                </a:solidFill>
                <a:effectLst/>
                <a:latin typeface="Arial" pitchFamily="34" charset="0"/>
                <a:cs typeface="Arial" pitchFamily="34" charset="0"/>
              </a:rPr>
              <a:t>Major filter banks are: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r>
              <a:rPr kumimoji="0" lang="en-US" sz="3200" b="0" i="0" u="none" strike="noStrike" cap="none" normalizeH="0" baseline="0" dirty="0">
                <a:ln>
                  <a:noFill/>
                </a:ln>
                <a:solidFill>
                  <a:schemeClr val="tx1"/>
                </a:solidFill>
                <a:effectLst/>
                <a:latin typeface="inherit"/>
                <a:cs typeface="Arial" pitchFamily="34" charset="0"/>
              </a:rPr>
              <a:t>The </a:t>
            </a:r>
            <a:r>
              <a:rPr kumimoji="0" lang="en-US" sz="3200" b="0" i="0" u="none" strike="noStrike" cap="none" normalizeH="0" baseline="0" dirty="0">
                <a:ln>
                  <a:noFill/>
                </a:ln>
                <a:solidFill>
                  <a:srgbClr val="FF0000"/>
                </a:solidFill>
                <a:effectLst/>
                <a:latin typeface="inherit"/>
                <a:cs typeface="Arial" pitchFamily="34" charset="0"/>
              </a:rPr>
              <a:t>Leung-</a:t>
            </a:r>
            <a:r>
              <a:rPr kumimoji="0" lang="en-US" sz="3200" b="0" i="0" u="none" strike="noStrike" cap="none" normalizeH="0" baseline="0" dirty="0" err="1">
                <a:ln>
                  <a:noFill/>
                </a:ln>
                <a:solidFill>
                  <a:srgbClr val="FF0000"/>
                </a:solidFill>
                <a:effectLst/>
                <a:latin typeface="inherit"/>
                <a:cs typeface="Arial" pitchFamily="34" charset="0"/>
              </a:rPr>
              <a:t>Malik</a:t>
            </a:r>
            <a:r>
              <a:rPr kumimoji="0" lang="en-US" sz="3200" b="0" i="0" u="none" strike="noStrike" cap="none" normalizeH="0" baseline="0" dirty="0">
                <a:ln>
                  <a:noFill/>
                </a:ln>
                <a:solidFill>
                  <a:srgbClr val="FF0000"/>
                </a:solidFill>
                <a:effectLst/>
                <a:latin typeface="inherit"/>
                <a:cs typeface="Arial" pitchFamily="34" charset="0"/>
              </a:rPr>
              <a:t> (LM) </a:t>
            </a:r>
            <a:r>
              <a:rPr kumimoji="0" lang="en-US" sz="3200" b="0" i="0" u="none" strike="noStrike" cap="none" normalizeH="0" baseline="0" dirty="0">
                <a:ln>
                  <a:noFill/>
                </a:ln>
                <a:solidFill>
                  <a:schemeClr val="tx1"/>
                </a:solidFill>
                <a:effectLst/>
                <a:latin typeface="inherit"/>
                <a:cs typeface="Arial" pitchFamily="34" charset="0"/>
              </a:rPr>
              <a:t>Filter Bank</a:t>
            </a:r>
            <a:endParaRPr kumimoji="0" lang="en-US" sz="3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r>
              <a:rPr kumimoji="0" lang="en-US" sz="3200" b="0" i="0" u="none" strike="noStrike" cap="none" normalizeH="0" baseline="0" dirty="0">
                <a:ln>
                  <a:noFill/>
                </a:ln>
                <a:solidFill>
                  <a:schemeClr val="tx1"/>
                </a:solidFill>
                <a:effectLst/>
                <a:latin typeface="inherit"/>
                <a:cs typeface="Arial" pitchFamily="34" charset="0"/>
              </a:rPr>
              <a:t>The </a:t>
            </a:r>
            <a:r>
              <a:rPr kumimoji="0" lang="en-US" sz="3200" b="0" i="0" u="none" strike="noStrike" cap="none" normalizeH="0" baseline="0" dirty="0" err="1">
                <a:ln>
                  <a:noFill/>
                </a:ln>
                <a:solidFill>
                  <a:srgbClr val="FF0000"/>
                </a:solidFill>
                <a:effectLst/>
                <a:latin typeface="inherit"/>
                <a:cs typeface="Arial" pitchFamily="34" charset="0"/>
              </a:rPr>
              <a:t>Schmid</a:t>
            </a:r>
            <a:r>
              <a:rPr kumimoji="0" lang="en-US" sz="3200" b="0" i="0" u="none" strike="noStrike" cap="none" normalizeH="0" baseline="0" dirty="0">
                <a:ln>
                  <a:noFill/>
                </a:ln>
                <a:solidFill>
                  <a:srgbClr val="FF0000"/>
                </a:solidFill>
                <a:effectLst/>
                <a:latin typeface="inherit"/>
                <a:cs typeface="Arial" pitchFamily="34" charset="0"/>
              </a:rPr>
              <a:t> (S) </a:t>
            </a:r>
            <a:r>
              <a:rPr kumimoji="0" lang="en-US" sz="3200" b="0" i="0" u="none" strike="noStrike" cap="none" normalizeH="0" baseline="0" dirty="0">
                <a:ln>
                  <a:noFill/>
                </a:ln>
                <a:solidFill>
                  <a:schemeClr val="tx1"/>
                </a:solidFill>
                <a:effectLst/>
                <a:latin typeface="inherit"/>
                <a:cs typeface="Arial" pitchFamily="34" charset="0"/>
              </a:rPr>
              <a:t>Filter Bank</a:t>
            </a:r>
            <a:endParaRPr kumimoji="0" lang="en-US" sz="3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r>
              <a:rPr kumimoji="0" lang="en-US" sz="3200" b="0" i="0" u="none" strike="noStrike" cap="none" normalizeH="0" baseline="0" dirty="0">
                <a:ln>
                  <a:noFill/>
                </a:ln>
                <a:solidFill>
                  <a:schemeClr val="tx1"/>
                </a:solidFill>
                <a:effectLst/>
                <a:latin typeface="inherit"/>
                <a:cs typeface="Arial" pitchFamily="34" charset="0"/>
              </a:rPr>
              <a:t>The </a:t>
            </a:r>
            <a:r>
              <a:rPr kumimoji="0" lang="en-US" sz="3200" b="0" i="0" u="none" strike="noStrike" cap="none" normalizeH="0" baseline="0" dirty="0">
                <a:ln>
                  <a:noFill/>
                </a:ln>
                <a:solidFill>
                  <a:srgbClr val="FF0000"/>
                </a:solidFill>
                <a:effectLst/>
                <a:latin typeface="inherit"/>
                <a:cs typeface="Arial" pitchFamily="34" charset="0"/>
              </a:rPr>
              <a:t>Maximum Response (MR) </a:t>
            </a:r>
            <a:r>
              <a:rPr kumimoji="0" lang="en-US" sz="3200" b="0" i="0" u="none" strike="noStrike" cap="none" normalizeH="0" baseline="0" dirty="0">
                <a:ln>
                  <a:noFill/>
                </a:ln>
                <a:solidFill>
                  <a:schemeClr val="tx1"/>
                </a:solidFill>
                <a:effectLst/>
                <a:latin typeface="inherit"/>
                <a:cs typeface="Arial" pitchFamily="34" charset="0"/>
              </a:rPr>
              <a:t>Filter Banks</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ü"/>
              <a:tabLst/>
            </a:pPr>
            <a:r>
              <a:rPr lang="en-US" sz="3200" dirty="0">
                <a:solidFill>
                  <a:srgbClr val="FF0000"/>
                </a:solidFill>
                <a:latin typeface="inherit"/>
                <a:cs typeface="Arial" pitchFamily="34" charset="0"/>
              </a:rPr>
              <a:t>Gabor</a:t>
            </a:r>
            <a:r>
              <a:rPr lang="en-US" sz="3200" dirty="0">
                <a:latin typeface="inherit"/>
                <a:cs typeface="Arial" pitchFamily="34" charset="0"/>
              </a:rPr>
              <a:t> Filters</a:t>
            </a:r>
            <a:endParaRPr kumimoji="0" lang="en-US" sz="3200" b="0" i="0" u="none" strike="noStrike" cap="none" normalizeH="0" baseline="0" dirty="0">
              <a:ln>
                <a:noFill/>
              </a:ln>
              <a:solidFill>
                <a:schemeClr val="tx1"/>
              </a:solidFill>
              <a:effectLst/>
              <a:latin typeface="Arial" pitchFamily="34" charset="0"/>
              <a:cs typeface="Arial" pitchFamily="34" charset="0"/>
            </a:endParaRPr>
          </a:p>
        </p:txBody>
      </p:sp>
      <p:sp>
        <p:nvSpPr>
          <p:cNvPr id="3" name="Rectangle 2"/>
          <p:cNvSpPr/>
          <p:nvPr/>
        </p:nvSpPr>
        <p:spPr>
          <a:xfrm>
            <a:off x="0" y="4648200"/>
            <a:ext cx="9144000" cy="2246769"/>
          </a:xfrm>
          <a:prstGeom prst="rect">
            <a:avLst/>
          </a:prstGeom>
        </p:spPr>
        <p:txBody>
          <a:bodyPr wrap="square">
            <a:spAutoFit/>
          </a:bodyPr>
          <a:lstStyle/>
          <a:p>
            <a:r>
              <a:rPr lang="en-US" sz="2800" b="1" dirty="0"/>
              <a:t>The filters are nothing more than weights, so they do get updated. </a:t>
            </a:r>
          </a:p>
          <a:p>
            <a:r>
              <a:rPr lang="en-US" sz="2800" b="1" dirty="0"/>
              <a:t>Filters are chosen only in the sense of specifying how many filters you want at each level of the CNN.</a:t>
            </a:r>
          </a:p>
          <a:p>
            <a:r>
              <a:rPr lang="en-US" sz="2800" b="1" dirty="0"/>
              <a:t> </a:t>
            </a:r>
            <a:r>
              <a:rPr lang="en-US" sz="2800" b="1" dirty="0" err="1"/>
              <a:t>Backprop</a:t>
            </a:r>
            <a:r>
              <a:rPr lang="en-US" sz="2800" b="1" dirty="0"/>
              <a:t> will determine the weights and hence the filters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22945">
                                            <p:txEl>
                                              <p:pRg st="0" end="0"/>
                                            </p:txEl>
                                          </p:spTgt>
                                        </p:tgtEl>
                                        <p:attrNameLst>
                                          <p:attrName>style.visibility</p:attrName>
                                        </p:attrNameLst>
                                      </p:cBhvr>
                                      <p:to>
                                        <p:strVal val="visible"/>
                                      </p:to>
                                    </p:set>
                                    <p:anim calcmode="lin" valueType="num">
                                      <p:cBhvr additive="base">
                                        <p:cTn id="7" dur="500" fill="hold"/>
                                        <p:tgtEl>
                                          <p:spTgt spid="72294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2294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22945">
                                            <p:txEl>
                                              <p:pRg st="2" end="2"/>
                                            </p:txEl>
                                          </p:spTgt>
                                        </p:tgtEl>
                                        <p:attrNameLst>
                                          <p:attrName>style.visibility</p:attrName>
                                        </p:attrNameLst>
                                      </p:cBhvr>
                                      <p:to>
                                        <p:strVal val="visible"/>
                                      </p:to>
                                    </p:set>
                                    <p:anim calcmode="lin" valueType="num">
                                      <p:cBhvr additive="base">
                                        <p:cTn id="13" dur="500" fill="hold"/>
                                        <p:tgtEl>
                                          <p:spTgt spid="72294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2294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22945">
                                            <p:txEl>
                                              <p:pRg st="4" end="4"/>
                                            </p:txEl>
                                          </p:spTgt>
                                        </p:tgtEl>
                                        <p:attrNameLst>
                                          <p:attrName>style.visibility</p:attrName>
                                        </p:attrNameLst>
                                      </p:cBhvr>
                                      <p:to>
                                        <p:strVal val="visible"/>
                                      </p:to>
                                    </p:set>
                                    <p:anim calcmode="lin" valueType="num">
                                      <p:cBhvr additive="base">
                                        <p:cTn id="19" dur="500" fill="hold"/>
                                        <p:tgtEl>
                                          <p:spTgt spid="72294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2294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22945">
                                            <p:txEl>
                                              <p:pRg st="5" end="5"/>
                                            </p:txEl>
                                          </p:spTgt>
                                        </p:tgtEl>
                                        <p:attrNameLst>
                                          <p:attrName>style.visibility</p:attrName>
                                        </p:attrNameLst>
                                      </p:cBhvr>
                                      <p:to>
                                        <p:strVal val="visible"/>
                                      </p:to>
                                    </p:set>
                                    <p:anim calcmode="lin" valueType="num">
                                      <p:cBhvr additive="base">
                                        <p:cTn id="25" dur="500" fill="hold"/>
                                        <p:tgtEl>
                                          <p:spTgt spid="722945">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2294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22945">
                                            <p:txEl>
                                              <p:pRg st="6" end="6"/>
                                            </p:txEl>
                                          </p:spTgt>
                                        </p:tgtEl>
                                        <p:attrNameLst>
                                          <p:attrName>style.visibility</p:attrName>
                                        </p:attrNameLst>
                                      </p:cBhvr>
                                      <p:to>
                                        <p:strVal val="visible"/>
                                      </p:to>
                                    </p:set>
                                    <p:anim calcmode="lin" valueType="num">
                                      <p:cBhvr additive="base">
                                        <p:cTn id="31" dur="500" fill="hold"/>
                                        <p:tgtEl>
                                          <p:spTgt spid="72294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2294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22945">
                                            <p:txEl>
                                              <p:pRg st="7" end="7"/>
                                            </p:txEl>
                                          </p:spTgt>
                                        </p:tgtEl>
                                        <p:attrNameLst>
                                          <p:attrName>style.visibility</p:attrName>
                                        </p:attrNameLst>
                                      </p:cBhvr>
                                      <p:to>
                                        <p:strVal val="visible"/>
                                      </p:to>
                                    </p:set>
                                    <p:anim calcmode="lin" valueType="num">
                                      <p:cBhvr additive="base">
                                        <p:cTn id="37" dur="500" fill="hold"/>
                                        <p:tgtEl>
                                          <p:spTgt spid="72294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2294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anim calcmode="lin" valueType="num">
                                      <p:cBhvr additive="base">
                                        <p:cTn id="4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1" end="1"/>
                                            </p:txEl>
                                          </p:spTgt>
                                        </p:tgtEl>
                                        <p:attrNameLst>
                                          <p:attrName>style.visibility</p:attrName>
                                        </p:attrNameLst>
                                      </p:cBhvr>
                                      <p:to>
                                        <p:strVal val="visible"/>
                                      </p:to>
                                    </p:set>
                                    <p:anim calcmode="lin" valueType="num">
                                      <p:cBhvr additive="base">
                                        <p:cTn id="4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 calcmode="lin" valueType="num">
                                      <p:cBhvr additive="base">
                                        <p:cTn id="5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1" nodeType="clickEffect">
                                  <p:stCondLst>
                                    <p:cond delay="0"/>
                                  </p:stCondLst>
                                  <p:childTnLst>
                                    <p:set>
                                      <p:cBhvr>
                                        <p:cTn id="56" dur="1" fill="hold">
                                          <p:stCondLst>
                                            <p:cond delay="0"/>
                                          </p:stCondLst>
                                        </p:cTn>
                                        <p:tgtEl>
                                          <p:spTgt spid="3">
                                            <p:txEl>
                                              <p:pRg st="0" end="0"/>
                                            </p:txEl>
                                          </p:spTgt>
                                        </p:tgtEl>
                                        <p:attrNameLst>
                                          <p:attrName>style.visibility</p:attrName>
                                        </p:attrNameLst>
                                      </p:cBhvr>
                                      <p:to>
                                        <p:strVal val="visible"/>
                                      </p:to>
                                    </p:set>
                                    <p:anim calcmode="lin" valueType="num">
                                      <p:cBhvr additive="base">
                                        <p:cTn id="5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1" nodeType="clickEffect">
                                  <p:stCondLst>
                                    <p:cond delay="0"/>
                                  </p:stCondLst>
                                  <p:childTnLst>
                                    <p:set>
                                      <p:cBhvr>
                                        <p:cTn id="62" dur="1" fill="hold">
                                          <p:stCondLst>
                                            <p:cond delay="0"/>
                                          </p:stCondLst>
                                        </p:cTn>
                                        <p:tgtEl>
                                          <p:spTgt spid="3">
                                            <p:txEl>
                                              <p:pRg st="1" end="1"/>
                                            </p:txEl>
                                          </p:spTgt>
                                        </p:tgtEl>
                                        <p:attrNameLst>
                                          <p:attrName>style.visibility</p:attrName>
                                        </p:attrNameLst>
                                      </p:cBhvr>
                                      <p:to>
                                        <p:strVal val="visible"/>
                                      </p:to>
                                    </p:set>
                                    <p:anim calcmode="lin" valueType="num">
                                      <p:cBhvr additive="base">
                                        <p:cTn id="6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1" nodeType="clickEffect">
                                  <p:stCondLst>
                                    <p:cond delay="0"/>
                                  </p:stCondLst>
                                  <p:childTnLst>
                                    <p:set>
                                      <p:cBhvr>
                                        <p:cTn id="68" dur="1" fill="hold">
                                          <p:stCondLst>
                                            <p:cond delay="0"/>
                                          </p:stCondLst>
                                        </p:cTn>
                                        <p:tgtEl>
                                          <p:spTgt spid="3">
                                            <p:txEl>
                                              <p:pRg st="2" end="2"/>
                                            </p:txEl>
                                          </p:spTgt>
                                        </p:tgtEl>
                                        <p:attrNameLst>
                                          <p:attrName>style.visibility</p:attrName>
                                        </p:attrNameLst>
                                      </p:cBhvr>
                                      <p:to>
                                        <p:strVal val="visible"/>
                                      </p:to>
                                    </p:set>
                                    <p:anim calcmode="lin" valueType="num">
                                      <p:cBhvr additive="base">
                                        <p:cTn id="6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945" grpId="0" build="p"/>
      <p:bldP spid="3" grpId="0" build="allAtOnce"/>
      <p:bldP spid="3" grpI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8882" name="Picture 2"/>
          <p:cNvPicPr>
            <a:picLocks noChangeAspect="1" noChangeArrowheads="1"/>
          </p:cNvPicPr>
          <p:nvPr/>
        </p:nvPicPr>
        <p:blipFill>
          <a:blip r:embed="rId2" cstate="print"/>
          <a:srcRect/>
          <a:stretch>
            <a:fillRect/>
          </a:stretch>
        </p:blipFill>
        <p:spPr bwMode="auto">
          <a:xfrm>
            <a:off x="0" y="1"/>
            <a:ext cx="9144000" cy="2667000"/>
          </a:xfrm>
          <a:prstGeom prst="rect">
            <a:avLst/>
          </a:prstGeom>
          <a:noFill/>
          <a:ln w="9525">
            <a:noFill/>
            <a:miter lim="800000"/>
            <a:headEnd/>
            <a:tailEnd/>
          </a:ln>
        </p:spPr>
      </p:pic>
      <p:sp>
        <p:nvSpPr>
          <p:cNvPr id="3" name="Rectangle 2"/>
          <p:cNvSpPr/>
          <p:nvPr/>
        </p:nvSpPr>
        <p:spPr>
          <a:xfrm>
            <a:off x="0" y="2362200"/>
            <a:ext cx="9144000" cy="461665"/>
          </a:xfrm>
          <a:prstGeom prst="rect">
            <a:avLst/>
          </a:prstGeom>
        </p:spPr>
        <p:txBody>
          <a:bodyPr wrap="square">
            <a:spAutoFit/>
          </a:bodyPr>
          <a:lstStyle/>
          <a:p>
            <a:r>
              <a:rPr lang="en-US" sz="2400" dirty="0"/>
              <a:t>This filter finds </a:t>
            </a:r>
            <a:r>
              <a:rPr lang="en-US" sz="2400" dirty="0">
                <a:solidFill>
                  <a:srgbClr val="FF0000"/>
                </a:solidFill>
              </a:rPr>
              <a:t>vertical edges </a:t>
            </a:r>
            <a:r>
              <a:rPr lang="en-US" sz="2400" dirty="0"/>
              <a:t>in the images by convolving</a:t>
            </a:r>
          </a:p>
        </p:txBody>
      </p:sp>
      <p:pic>
        <p:nvPicPr>
          <p:cNvPr id="1018883" name="Picture 3"/>
          <p:cNvPicPr>
            <a:picLocks noChangeAspect="1" noChangeArrowheads="1"/>
          </p:cNvPicPr>
          <p:nvPr/>
        </p:nvPicPr>
        <p:blipFill>
          <a:blip r:embed="rId3" cstate="print">
            <a:lum bright="-32000"/>
          </a:blip>
          <a:srcRect/>
          <a:stretch>
            <a:fillRect/>
          </a:stretch>
        </p:blipFill>
        <p:spPr bwMode="auto">
          <a:xfrm>
            <a:off x="0" y="2819400"/>
            <a:ext cx="7192182" cy="2209800"/>
          </a:xfrm>
          <a:prstGeom prst="rect">
            <a:avLst/>
          </a:prstGeom>
          <a:noFill/>
          <a:ln w="9525">
            <a:noFill/>
            <a:miter lim="800000"/>
            <a:headEnd/>
            <a:tailEnd/>
          </a:ln>
        </p:spPr>
      </p:pic>
      <p:sp>
        <p:nvSpPr>
          <p:cNvPr id="5" name="TextBox 4"/>
          <p:cNvSpPr txBox="1"/>
          <p:nvPr/>
        </p:nvSpPr>
        <p:spPr>
          <a:xfrm>
            <a:off x="7239000" y="3048000"/>
            <a:ext cx="1905000" cy="1815882"/>
          </a:xfrm>
          <a:prstGeom prst="rect">
            <a:avLst/>
          </a:prstGeom>
          <a:noFill/>
        </p:spPr>
        <p:txBody>
          <a:bodyPr wrap="square" rtlCol="0">
            <a:spAutoFit/>
          </a:bodyPr>
          <a:lstStyle/>
          <a:p>
            <a:r>
              <a:rPr lang="en-US" sz="2800" dirty="0"/>
              <a:t>This filter finds horizontal  edges</a:t>
            </a:r>
            <a:endParaRPr lang="en-US" dirty="0"/>
          </a:p>
        </p:txBody>
      </p:sp>
      <p:sp>
        <p:nvSpPr>
          <p:cNvPr id="6" name="Rectangle 5"/>
          <p:cNvSpPr/>
          <p:nvPr/>
        </p:nvSpPr>
        <p:spPr>
          <a:xfrm>
            <a:off x="0" y="5042118"/>
            <a:ext cx="9144000" cy="1815882"/>
          </a:xfrm>
          <a:prstGeom prst="rect">
            <a:avLst/>
          </a:prstGeom>
        </p:spPr>
        <p:txBody>
          <a:bodyPr wrap="square">
            <a:spAutoFit/>
          </a:bodyPr>
          <a:lstStyle/>
          <a:p>
            <a:pPr>
              <a:buFont typeface="Wingdings" panose="05000000000000000000" pitchFamily="2" charset="2"/>
              <a:buChar char="§"/>
            </a:pPr>
            <a:r>
              <a:rPr lang="en-IN" sz="2800" dirty="0"/>
              <a:t>But we don’t know which filters to use for extracting the features from the image. </a:t>
            </a:r>
            <a:r>
              <a:rPr lang="en-IN" sz="2800" dirty="0">
                <a:solidFill>
                  <a:srgbClr val="FF0000"/>
                </a:solidFill>
              </a:rPr>
              <a:t>Hence we learn those filters or kernels, i.e. we initialize the filters randomly and learn the values of these filters by optimizing the loss or error function.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18882"/>
                                        </p:tgtEl>
                                        <p:attrNameLst>
                                          <p:attrName>style.visibility</p:attrName>
                                        </p:attrNameLst>
                                      </p:cBhvr>
                                      <p:to>
                                        <p:strVal val="visible"/>
                                      </p:to>
                                    </p:set>
                                    <p:anim calcmode="lin" valueType="num">
                                      <p:cBhvr additive="base">
                                        <p:cTn id="7" dur="500" fill="hold"/>
                                        <p:tgtEl>
                                          <p:spTgt spid="1018882"/>
                                        </p:tgtEl>
                                        <p:attrNameLst>
                                          <p:attrName>ppt_x</p:attrName>
                                        </p:attrNameLst>
                                      </p:cBhvr>
                                      <p:tavLst>
                                        <p:tav tm="0">
                                          <p:val>
                                            <p:strVal val="#ppt_x"/>
                                          </p:val>
                                        </p:tav>
                                        <p:tav tm="100000">
                                          <p:val>
                                            <p:strVal val="#ppt_x"/>
                                          </p:val>
                                        </p:tav>
                                      </p:tavLst>
                                    </p:anim>
                                    <p:anim calcmode="lin" valueType="num">
                                      <p:cBhvr additive="base">
                                        <p:cTn id="8" dur="500" fill="hold"/>
                                        <p:tgtEl>
                                          <p:spTgt spid="10188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18883"/>
                                        </p:tgtEl>
                                        <p:attrNameLst>
                                          <p:attrName>style.visibility</p:attrName>
                                        </p:attrNameLst>
                                      </p:cBhvr>
                                      <p:to>
                                        <p:strVal val="visible"/>
                                      </p:to>
                                    </p:set>
                                    <p:anim calcmode="lin" valueType="num">
                                      <p:cBhvr additive="base">
                                        <p:cTn id="19" dur="500" fill="hold"/>
                                        <p:tgtEl>
                                          <p:spTgt spid="1018883"/>
                                        </p:tgtEl>
                                        <p:attrNameLst>
                                          <p:attrName>ppt_x</p:attrName>
                                        </p:attrNameLst>
                                      </p:cBhvr>
                                      <p:tavLst>
                                        <p:tav tm="0">
                                          <p:val>
                                            <p:strVal val="#ppt_x"/>
                                          </p:val>
                                        </p:tav>
                                        <p:tav tm="100000">
                                          <p:val>
                                            <p:strVal val="#ppt_x"/>
                                          </p:val>
                                        </p:tav>
                                      </p:tavLst>
                                    </p:anim>
                                    <p:anim calcmode="lin" valueType="num">
                                      <p:cBhvr additive="base">
                                        <p:cTn id="20" dur="500" fill="hold"/>
                                        <p:tgtEl>
                                          <p:spTgt spid="10188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559669-BF7E-49BF-B8C2-43599353F16B}"/>
              </a:ext>
            </a:extLst>
          </p:cNvPr>
          <p:cNvSpPr>
            <a:spLocks noGrp="1"/>
          </p:cNvSpPr>
          <p:nvPr>
            <p:ph idx="4294967295"/>
          </p:nvPr>
        </p:nvSpPr>
        <p:spPr>
          <a:xfrm>
            <a:off x="0" y="0"/>
            <a:ext cx="9144000" cy="6573838"/>
          </a:xfrm>
        </p:spPr>
        <p:txBody>
          <a:bodyPr>
            <a:normAutofit/>
          </a:bodyPr>
          <a:lstStyle/>
          <a:p>
            <a:endParaRPr lang="en-GB" altLang="ko-KR" sz="2200" dirty="0"/>
          </a:p>
          <a:p>
            <a:r>
              <a:rPr lang="en-GB" altLang="ko-KR" sz="2400" dirty="0"/>
              <a:t>In 1995, </a:t>
            </a:r>
            <a:r>
              <a:rPr lang="en-GB" altLang="ko-KR" dirty="0">
                <a:solidFill>
                  <a:srgbClr val="CC0000"/>
                </a:solidFill>
              </a:rPr>
              <a:t>Yann </a:t>
            </a:r>
            <a:r>
              <a:rPr lang="en-GB" altLang="ko-KR" dirty="0" err="1">
                <a:solidFill>
                  <a:srgbClr val="CC0000"/>
                </a:solidFill>
              </a:rPr>
              <a:t>LeCun</a:t>
            </a:r>
            <a:r>
              <a:rPr lang="en-GB" altLang="ko-KR" dirty="0"/>
              <a:t> </a:t>
            </a:r>
            <a:r>
              <a:rPr lang="en-GB" altLang="ko-KR" sz="2400" dirty="0"/>
              <a:t>and </a:t>
            </a:r>
            <a:r>
              <a:rPr lang="en-GB" altLang="ko-KR" dirty="0" err="1">
                <a:solidFill>
                  <a:srgbClr val="CC0000"/>
                </a:solidFill>
              </a:rPr>
              <a:t>Yoshua</a:t>
            </a:r>
            <a:r>
              <a:rPr lang="en-GB" altLang="ko-KR" dirty="0">
                <a:solidFill>
                  <a:srgbClr val="CC0000"/>
                </a:solidFill>
              </a:rPr>
              <a:t> </a:t>
            </a:r>
            <a:r>
              <a:rPr lang="en-GB" altLang="ko-KR" dirty="0" err="1">
                <a:solidFill>
                  <a:srgbClr val="CC0000"/>
                </a:solidFill>
              </a:rPr>
              <a:t>Bengio</a:t>
            </a:r>
            <a:r>
              <a:rPr lang="en-GB" altLang="ko-KR" dirty="0"/>
              <a:t> </a:t>
            </a:r>
            <a:r>
              <a:rPr lang="en-GB" altLang="ko-KR" sz="2400" dirty="0"/>
              <a:t>introduced the concept of </a:t>
            </a:r>
            <a:r>
              <a:rPr lang="en-GB" altLang="ko-KR" sz="4000" dirty="0">
                <a:solidFill>
                  <a:srgbClr val="FF0000"/>
                </a:solidFill>
              </a:rPr>
              <a:t>convolutional neural networks.</a:t>
            </a:r>
            <a:endParaRPr lang="en-GB" altLang="ko-KR" sz="2400" dirty="0">
              <a:solidFill>
                <a:srgbClr val="FF0000"/>
              </a:solidFill>
            </a:endParaRPr>
          </a:p>
          <a:p>
            <a:pPr marL="109728" indent="0">
              <a:buNone/>
            </a:pPr>
            <a:endParaRPr lang="en-GB" altLang="ko-KR" sz="2000" dirty="0"/>
          </a:p>
          <a:p>
            <a:pPr marL="109728" indent="0">
              <a:buNone/>
            </a:pPr>
            <a:endParaRPr lang="en-GB" altLang="ko-KR" sz="2000" dirty="0"/>
          </a:p>
          <a:p>
            <a:pPr marL="109728" indent="0">
              <a:buNone/>
            </a:pPr>
            <a:r>
              <a:rPr lang="en-US" altLang="en-US" sz="2000" dirty="0"/>
              <a:t>.`</a:t>
            </a:r>
          </a:p>
          <a:p>
            <a:endParaRPr lang="en-US" altLang="en-US" sz="2200" dirty="0"/>
          </a:p>
          <a:p>
            <a:endParaRPr lang="en-US" altLang="ko-KR" sz="2000" dirty="0"/>
          </a:p>
          <a:p>
            <a:endParaRPr lang="en-US" altLang="en-US" sz="2000" dirty="0"/>
          </a:p>
          <a:p>
            <a:pPr marL="109728" indent="0">
              <a:buNone/>
            </a:pPr>
            <a:r>
              <a:rPr lang="en-US" altLang="en-US" sz="2000" dirty="0">
                <a:solidFill>
                  <a:schemeClr val="accent2"/>
                </a:solidFill>
              </a:rPr>
              <a:t>                               </a:t>
            </a:r>
            <a:br>
              <a:rPr lang="en-US" altLang="en-US" sz="2000" dirty="0">
                <a:solidFill>
                  <a:schemeClr val="accent2"/>
                </a:solidFill>
              </a:rPr>
            </a:br>
            <a:endParaRPr lang="en-GB" altLang="ko-KR" sz="2000" dirty="0"/>
          </a:p>
          <a:p>
            <a:endParaRPr lang="en-US" dirty="0"/>
          </a:p>
        </p:txBody>
      </p:sp>
      <p:pic>
        <p:nvPicPr>
          <p:cNvPr id="5" name="Picture 4" descr="untitled">
            <a:extLst>
              <a:ext uri="{FF2B5EF4-FFF2-40B4-BE49-F238E27FC236}">
                <a16:creationId xmlns:a16="http://schemas.microsoft.com/office/drawing/2014/main" id="{A1433879-658B-43B6-B67C-ACBEB199D8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62200"/>
            <a:ext cx="3426373" cy="40386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16C4C75-0282-4E3A-A924-DE1E14818CDF}"/>
              </a:ext>
            </a:extLst>
          </p:cNvPr>
          <p:cNvSpPr txBox="1"/>
          <p:nvPr/>
        </p:nvSpPr>
        <p:spPr>
          <a:xfrm>
            <a:off x="3505200" y="1595021"/>
            <a:ext cx="5638800" cy="5632311"/>
          </a:xfrm>
          <a:prstGeom prst="rect">
            <a:avLst/>
          </a:prstGeom>
          <a:noFill/>
        </p:spPr>
        <p:txBody>
          <a:bodyPr wrap="square" rtlCol="0">
            <a:spAutoFit/>
          </a:bodyPr>
          <a:lstStyle/>
          <a:p>
            <a:pPr marL="285750" indent="-285750">
              <a:buFont typeface="Arial" panose="020B0604020202020204" pitchFamily="34" charset="0"/>
              <a:buChar char="•"/>
            </a:pPr>
            <a:r>
              <a:rPr lang="en-GB" altLang="ko-KR" sz="2400" dirty="0"/>
              <a:t>Yann </a:t>
            </a:r>
            <a:r>
              <a:rPr lang="en-GB" altLang="ko-KR" sz="2400" dirty="0" err="1"/>
              <a:t>LeCun</a:t>
            </a:r>
            <a:r>
              <a:rPr lang="en-GB" altLang="ko-KR" sz="2400" dirty="0"/>
              <a:t>,</a:t>
            </a:r>
            <a:r>
              <a:rPr lang="en-US" sz="2400" dirty="0"/>
              <a:t> Director of AI Research, Facebook</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Founding Director of the NYU Center for Data Science</a:t>
            </a:r>
          </a:p>
          <a:p>
            <a:pPr marL="285750" indent="-285750">
              <a:buFont typeface="Arial" panose="020B0604020202020204" pitchFamily="34" charset="0"/>
              <a:buChar char="•"/>
            </a:pPr>
            <a:endParaRPr lang="en-US" altLang="en-US" sz="2400" dirty="0"/>
          </a:p>
          <a:p>
            <a:pPr marL="285750" indent="-285750">
              <a:buFont typeface="Arial" panose="020B0604020202020204" pitchFamily="34" charset="0"/>
              <a:buChar char="•"/>
            </a:pPr>
            <a:r>
              <a:rPr lang="en-US" altLang="en-US" sz="2400" dirty="0"/>
              <a:t>Professor of Computer Science, The Courant Institute of Mathematical Sciences, New York University</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dirty="0" err="1"/>
              <a:t>Famous</a:t>
            </a:r>
            <a:r>
              <a:rPr lang="fr-FR" sz="2400" dirty="0"/>
              <a:t> </a:t>
            </a:r>
            <a:r>
              <a:rPr lang="fr-FR" sz="2400" dirty="0" err="1"/>
              <a:t>paper</a:t>
            </a:r>
            <a:r>
              <a:rPr lang="fr-FR" sz="2400" dirty="0"/>
              <a:t>: </a:t>
            </a:r>
            <a:r>
              <a:rPr lang="fr-FR" sz="2400" dirty="0">
                <a:hlinkClick r:id="rId3"/>
              </a:rPr>
              <a:t>http://yann.lecun.com/exdb/publis/pdf/lecun-01a.pdf</a:t>
            </a:r>
            <a:r>
              <a:rPr lang="fr-FR" sz="2400" dirty="0"/>
              <a:t>  </a:t>
            </a:r>
            <a:r>
              <a:rPr lang="fr-FR" sz="2400" dirty="0" err="1"/>
              <a:t>proceedings</a:t>
            </a:r>
            <a:r>
              <a:rPr lang="fr-FR" sz="2400" dirty="0"/>
              <a:t> of IEEE</a:t>
            </a:r>
          </a:p>
          <a:p>
            <a:pPr marL="285750" indent="-285750">
              <a:buFont typeface="Arial" panose="020B0604020202020204" pitchFamily="34" charset="0"/>
              <a:buChar char="•"/>
            </a:pPr>
            <a:endParaRPr lang="en-US" sz="2400" dirty="0"/>
          </a:p>
        </p:txBody>
      </p:sp>
      <p:sp>
        <p:nvSpPr>
          <p:cNvPr id="8" name="TextBox 7">
            <a:extLst>
              <a:ext uri="{FF2B5EF4-FFF2-40B4-BE49-F238E27FC236}">
                <a16:creationId xmlns:a16="http://schemas.microsoft.com/office/drawing/2014/main" id="{ECB04C22-50CF-45DA-8508-F7CA572A9D33}"/>
              </a:ext>
            </a:extLst>
          </p:cNvPr>
          <p:cNvSpPr txBox="1"/>
          <p:nvPr/>
        </p:nvSpPr>
        <p:spPr>
          <a:xfrm>
            <a:off x="4433770" y="9632114"/>
            <a:ext cx="333489"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147332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5763" name="Picture 3"/>
          <p:cNvPicPr>
            <a:picLocks noChangeAspect="1" noChangeArrowheads="1"/>
          </p:cNvPicPr>
          <p:nvPr/>
        </p:nvPicPr>
        <p:blipFill>
          <a:blip r:embed="rId2" cstate="print"/>
          <a:srcRect/>
          <a:stretch>
            <a:fillRect/>
          </a:stretch>
        </p:blipFill>
        <p:spPr bwMode="auto">
          <a:xfrm>
            <a:off x="0" y="304800"/>
            <a:ext cx="6172200" cy="6148642"/>
          </a:xfrm>
          <a:prstGeom prst="rect">
            <a:avLst/>
          </a:prstGeom>
          <a:noFill/>
          <a:ln w="9525">
            <a:noFill/>
            <a:miter lim="800000"/>
            <a:headEnd/>
            <a:tailEnd/>
          </a:ln>
        </p:spPr>
      </p:pic>
      <p:sp>
        <p:nvSpPr>
          <p:cNvPr id="3" name="TextBox 2"/>
          <p:cNvSpPr txBox="1"/>
          <p:nvPr/>
        </p:nvSpPr>
        <p:spPr>
          <a:xfrm>
            <a:off x="5181600" y="762000"/>
            <a:ext cx="3733800" cy="954107"/>
          </a:xfrm>
          <a:prstGeom prst="rect">
            <a:avLst/>
          </a:prstGeom>
          <a:noFill/>
        </p:spPr>
        <p:txBody>
          <a:bodyPr wrap="square" rtlCol="0">
            <a:spAutoFit/>
          </a:bodyPr>
          <a:lstStyle/>
          <a:p>
            <a:r>
              <a:rPr lang="en-US" sz="2800" dirty="0"/>
              <a:t>W= [(4-2)/1+  1 ] =3</a:t>
            </a:r>
          </a:p>
          <a:p>
            <a:r>
              <a:rPr lang="en-US" sz="2800" dirty="0"/>
              <a:t>H= [(3-2)/1+  1 ] =2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85763"/>
                                        </p:tgtEl>
                                        <p:attrNameLst>
                                          <p:attrName>style.visibility</p:attrName>
                                        </p:attrNameLst>
                                      </p:cBhvr>
                                      <p:to>
                                        <p:strVal val="visible"/>
                                      </p:to>
                                    </p:set>
                                    <p:anim calcmode="lin" valueType="num">
                                      <p:cBhvr additive="base">
                                        <p:cTn id="7" dur="500" fill="hold"/>
                                        <p:tgtEl>
                                          <p:spTgt spid="885763"/>
                                        </p:tgtEl>
                                        <p:attrNameLst>
                                          <p:attrName>ppt_x</p:attrName>
                                        </p:attrNameLst>
                                      </p:cBhvr>
                                      <p:tavLst>
                                        <p:tav tm="0">
                                          <p:val>
                                            <p:strVal val="#ppt_x"/>
                                          </p:val>
                                        </p:tav>
                                        <p:tav tm="100000">
                                          <p:val>
                                            <p:strVal val="#ppt_x"/>
                                          </p:val>
                                        </p:tav>
                                      </p:tavLst>
                                    </p:anim>
                                    <p:anim calcmode="lin" valueType="num">
                                      <p:cBhvr additive="base">
                                        <p:cTn id="8" dur="500" fill="hold"/>
                                        <p:tgtEl>
                                          <p:spTgt spid="8857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0690" name="Picture 2"/>
          <p:cNvPicPr>
            <a:picLocks noChangeAspect="1" noChangeArrowheads="1"/>
          </p:cNvPicPr>
          <p:nvPr/>
        </p:nvPicPr>
        <p:blipFill>
          <a:blip r:embed="rId2" cstate="print">
            <a:lum contrast="-23000"/>
          </a:blip>
          <a:srcRect/>
          <a:stretch>
            <a:fillRect/>
          </a:stretch>
        </p:blipFill>
        <p:spPr bwMode="auto">
          <a:xfrm>
            <a:off x="228600" y="0"/>
            <a:ext cx="6781800" cy="3438525"/>
          </a:xfrm>
          <a:prstGeom prst="rect">
            <a:avLst/>
          </a:prstGeom>
          <a:noFill/>
          <a:ln w="9525">
            <a:noFill/>
            <a:miter lim="800000"/>
            <a:headEnd/>
            <a:tailEnd/>
          </a:ln>
        </p:spPr>
      </p:pic>
      <p:pic>
        <p:nvPicPr>
          <p:cNvPr id="1650691" name="Picture 3"/>
          <p:cNvPicPr>
            <a:picLocks noChangeAspect="1" noChangeArrowheads="1"/>
          </p:cNvPicPr>
          <p:nvPr/>
        </p:nvPicPr>
        <p:blipFill>
          <a:blip r:embed="rId3" cstate="print">
            <a:lum bright="-69000"/>
          </a:blip>
          <a:srcRect/>
          <a:stretch>
            <a:fillRect/>
          </a:stretch>
        </p:blipFill>
        <p:spPr bwMode="auto">
          <a:xfrm>
            <a:off x="0" y="3581400"/>
            <a:ext cx="7038975" cy="3133725"/>
          </a:xfrm>
          <a:prstGeom prst="rect">
            <a:avLst/>
          </a:prstGeom>
          <a:noFill/>
          <a:ln w="9525">
            <a:noFill/>
            <a:miter lim="800000"/>
            <a:headEnd/>
            <a:tailEnd/>
          </a:ln>
        </p:spPr>
      </p:pic>
      <p:sp>
        <p:nvSpPr>
          <p:cNvPr id="4" name="Rectangle 3"/>
          <p:cNvSpPr/>
          <p:nvPr/>
        </p:nvSpPr>
        <p:spPr>
          <a:xfrm>
            <a:off x="7010400" y="0"/>
            <a:ext cx="2133600" cy="5262979"/>
          </a:xfrm>
          <a:prstGeom prst="rect">
            <a:avLst/>
          </a:prstGeom>
        </p:spPr>
        <p:txBody>
          <a:bodyPr wrap="square">
            <a:spAutoFit/>
          </a:bodyPr>
          <a:lstStyle/>
          <a:p>
            <a:r>
              <a:rPr lang="en-US" sz="2800" b="1" dirty="0"/>
              <a:t>The reason you get a </a:t>
            </a:r>
          </a:p>
          <a:p>
            <a:r>
              <a:rPr lang="en-US" sz="2800" b="1" dirty="0"/>
              <a:t>4 x 4 array is that </a:t>
            </a:r>
          </a:p>
          <a:p>
            <a:endParaRPr lang="en-US" sz="2800" b="1" dirty="0">
              <a:solidFill>
                <a:srgbClr val="FF0000"/>
              </a:solidFill>
            </a:endParaRPr>
          </a:p>
          <a:p>
            <a:r>
              <a:rPr lang="en-US" sz="2800" b="1" dirty="0">
                <a:solidFill>
                  <a:srgbClr val="FF0000"/>
                </a:solidFill>
              </a:rPr>
              <a:t>there are 16 different locations that a 3 x3 filter can fit on a 6 x 6 input 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50690"/>
                                        </p:tgtEl>
                                        <p:attrNameLst>
                                          <p:attrName>style.visibility</p:attrName>
                                        </p:attrNameLst>
                                      </p:cBhvr>
                                      <p:to>
                                        <p:strVal val="visible"/>
                                      </p:to>
                                    </p:set>
                                    <p:anim calcmode="lin" valueType="num">
                                      <p:cBhvr additive="base">
                                        <p:cTn id="7" dur="500" fill="hold"/>
                                        <p:tgtEl>
                                          <p:spTgt spid="1650690"/>
                                        </p:tgtEl>
                                        <p:attrNameLst>
                                          <p:attrName>ppt_x</p:attrName>
                                        </p:attrNameLst>
                                      </p:cBhvr>
                                      <p:tavLst>
                                        <p:tav tm="0">
                                          <p:val>
                                            <p:strVal val="#ppt_x"/>
                                          </p:val>
                                        </p:tav>
                                        <p:tav tm="100000">
                                          <p:val>
                                            <p:strVal val="#ppt_x"/>
                                          </p:val>
                                        </p:tav>
                                      </p:tavLst>
                                    </p:anim>
                                    <p:anim calcmode="lin" valueType="num">
                                      <p:cBhvr additive="base">
                                        <p:cTn id="8" dur="500" fill="hold"/>
                                        <p:tgtEl>
                                          <p:spTgt spid="16506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50691"/>
                                        </p:tgtEl>
                                        <p:attrNameLst>
                                          <p:attrName>style.visibility</p:attrName>
                                        </p:attrNameLst>
                                      </p:cBhvr>
                                      <p:to>
                                        <p:strVal val="visible"/>
                                      </p:to>
                                    </p:set>
                                    <p:anim calcmode="lin" valueType="num">
                                      <p:cBhvr additive="base">
                                        <p:cTn id="13" dur="500" fill="hold"/>
                                        <p:tgtEl>
                                          <p:spTgt spid="1650691"/>
                                        </p:tgtEl>
                                        <p:attrNameLst>
                                          <p:attrName>ppt_x</p:attrName>
                                        </p:attrNameLst>
                                      </p:cBhvr>
                                      <p:tavLst>
                                        <p:tav tm="0">
                                          <p:val>
                                            <p:strVal val="#ppt_x"/>
                                          </p:val>
                                        </p:tav>
                                        <p:tav tm="100000">
                                          <p:val>
                                            <p:strVal val="#ppt_x"/>
                                          </p:val>
                                        </p:tav>
                                      </p:tavLst>
                                    </p:anim>
                                    <p:anim calcmode="lin" valueType="num">
                                      <p:cBhvr additive="base">
                                        <p:cTn id="14" dur="500" fill="hold"/>
                                        <p:tgtEl>
                                          <p:spTgt spid="165069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1714" name="Picture 2"/>
          <p:cNvPicPr>
            <a:picLocks noChangeAspect="1" noChangeArrowheads="1"/>
          </p:cNvPicPr>
          <p:nvPr/>
        </p:nvPicPr>
        <p:blipFill>
          <a:blip r:embed="rId2" cstate="print"/>
          <a:srcRect/>
          <a:stretch>
            <a:fillRect/>
          </a:stretch>
        </p:blipFill>
        <p:spPr bwMode="auto">
          <a:xfrm>
            <a:off x="-4763" y="152400"/>
            <a:ext cx="9153526" cy="6553200"/>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3234" name="Picture 2"/>
          <p:cNvPicPr>
            <a:picLocks noChangeAspect="1" noChangeArrowheads="1"/>
          </p:cNvPicPr>
          <p:nvPr/>
        </p:nvPicPr>
        <p:blipFill>
          <a:blip r:embed="rId2" cstate="print"/>
          <a:srcRect/>
          <a:stretch>
            <a:fillRect/>
          </a:stretch>
        </p:blipFill>
        <p:spPr bwMode="auto">
          <a:xfrm>
            <a:off x="0" y="0"/>
            <a:ext cx="9144000" cy="6689917"/>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352800"/>
            <a:ext cx="9144000" cy="3108543"/>
          </a:xfrm>
          <a:prstGeom prst="rect">
            <a:avLst/>
          </a:prstGeom>
          <a:noFill/>
        </p:spPr>
        <p:txBody>
          <a:bodyPr wrap="square" rtlCol="0">
            <a:spAutoFit/>
          </a:bodyPr>
          <a:lstStyle/>
          <a:p>
            <a:r>
              <a:rPr lang="en-US" sz="2800" b="1" dirty="0"/>
              <a:t>Convolution is locally shift invariant, for many(not all) different combinations of how the nine numbers in upper 3 x 3 matrix  are placed, the convolved result is 29.</a:t>
            </a:r>
          </a:p>
          <a:p>
            <a:endParaRPr lang="en-US" sz="2800" b="1" dirty="0"/>
          </a:p>
          <a:p>
            <a:r>
              <a:rPr lang="en-US" sz="2800" b="1" dirty="0"/>
              <a:t>This invariant property plays a crucial role in vision problem because in the ideal case , the recognition result </a:t>
            </a:r>
            <a:r>
              <a:rPr lang="en-US" sz="2800" b="1"/>
              <a:t>should not be </a:t>
            </a:r>
            <a:r>
              <a:rPr lang="en-US" sz="2800" b="1" dirty="0"/>
              <a:t>changed due to shift or rotation of features</a:t>
            </a:r>
          </a:p>
        </p:txBody>
      </p:sp>
      <p:sp>
        <p:nvSpPr>
          <p:cNvPr id="3" name="Rectangle 2"/>
          <p:cNvSpPr/>
          <p:nvPr/>
        </p:nvSpPr>
        <p:spPr>
          <a:xfrm>
            <a:off x="2209800" y="6488668"/>
            <a:ext cx="3681905" cy="369332"/>
          </a:xfrm>
          <a:prstGeom prst="rect">
            <a:avLst/>
          </a:prstGeom>
        </p:spPr>
        <p:txBody>
          <a:bodyPr wrap="none">
            <a:spAutoFit/>
          </a:bodyPr>
          <a:lstStyle/>
          <a:p>
            <a:r>
              <a:rPr lang="en-US" dirty="0"/>
              <a:t>https://arxiv.org/pdf/1702.07800.pdf</a:t>
            </a:r>
          </a:p>
        </p:txBody>
      </p:sp>
      <p:pic>
        <p:nvPicPr>
          <p:cNvPr id="1145858" name="Picture 2"/>
          <p:cNvPicPr>
            <a:picLocks noChangeAspect="1" noChangeArrowheads="1"/>
          </p:cNvPicPr>
          <p:nvPr/>
        </p:nvPicPr>
        <p:blipFill>
          <a:blip r:embed="rId2" cstate="print">
            <a:lum bright="-32000"/>
          </a:blip>
          <a:srcRect/>
          <a:stretch>
            <a:fillRect/>
          </a:stretch>
        </p:blipFill>
        <p:spPr bwMode="auto">
          <a:xfrm>
            <a:off x="0" y="0"/>
            <a:ext cx="9144000" cy="3352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45858"/>
                                        </p:tgtEl>
                                        <p:attrNameLst>
                                          <p:attrName>style.visibility</p:attrName>
                                        </p:attrNameLst>
                                      </p:cBhvr>
                                      <p:to>
                                        <p:strVal val="visible"/>
                                      </p:to>
                                    </p:set>
                                    <p:anim calcmode="lin" valueType="num">
                                      <p:cBhvr additive="base">
                                        <p:cTn id="7" dur="500" fill="hold"/>
                                        <p:tgtEl>
                                          <p:spTgt spid="1145858"/>
                                        </p:tgtEl>
                                        <p:attrNameLst>
                                          <p:attrName>ppt_x</p:attrName>
                                        </p:attrNameLst>
                                      </p:cBhvr>
                                      <p:tavLst>
                                        <p:tav tm="0">
                                          <p:val>
                                            <p:strVal val="#ppt_x"/>
                                          </p:val>
                                        </p:tav>
                                        <p:tav tm="100000">
                                          <p:val>
                                            <p:strVal val="#ppt_x"/>
                                          </p:val>
                                        </p:tav>
                                      </p:tavLst>
                                    </p:anim>
                                    <p:anim calcmode="lin" valueType="num">
                                      <p:cBhvr additive="base">
                                        <p:cTn id="8" dur="500" fill="hold"/>
                                        <p:tgtEl>
                                          <p:spTgt spid="11458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210" name="Picture 2"/>
          <p:cNvPicPr>
            <a:picLocks noChangeAspect="1" noChangeArrowheads="1"/>
          </p:cNvPicPr>
          <p:nvPr/>
        </p:nvPicPr>
        <p:blipFill>
          <a:blip r:embed="rId2" cstate="print">
            <a:lum bright="-42000"/>
          </a:blip>
          <a:srcRect/>
          <a:stretch>
            <a:fillRect/>
          </a:stretch>
        </p:blipFill>
        <p:spPr bwMode="auto">
          <a:xfrm>
            <a:off x="0" y="0"/>
            <a:ext cx="9144000" cy="3582873"/>
          </a:xfrm>
          <a:prstGeom prst="rect">
            <a:avLst/>
          </a:prstGeom>
          <a:noFill/>
          <a:ln w="9525">
            <a:noFill/>
            <a:miter lim="800000"/>
            <a:headEnd/>
            <a:tailEnd/>
          </a:ln>
        </p:spPr>
      </p:pic>
      <p:pic>
        <p:nvPicPr>
          <p:cNvPr id="222211" name="Picture 3"/>
          <p:cNvPicPr>
            <a:picLocks noChangeAspect="1" noChangeArrowheads="1"/>
          </p:cNvPicPr>
          <p:nvPr/>
        </p:nvPicPr>
        <p:blipFill>
          <a:blip r:embed="rId3" cstate="print">
            <a:lum bright="-33000"/>
          </a:blip>
          <a:srcRect/>
          <a:stretch>
            <a:fillRect/>
          </a:stretch>
        </p:blipFill>
        <p:spPr bwMode="auto">
          <a:xfrm>
            <a:off x="0" y="3661372"/>
            <a:ext cx="9144000" cy="3196628"/>
          </a:xfrm>
          <a:prstGeom prst="rect">
            <a:avLst/>
          </a:prstGeom>
          <a:noFill/>
          <a:ln w="9525">
            <a:noFill/>
            <a:miter lim="800000"/>
            <a:headEnd/>
            <a:tailEnd/>
          </a:ln>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BF5FB2-72C2-4704-8A05-94D1371B0A6B}"/>
              </a:ext>
            </a:extLst>
          </p:cNvPr>
          <p:cNvSpPr>
            <a:spLocks noGrp="1"/>
          </p:cNvSpPr>
          <p:nvPr>
            <p:ph idx="1"/>
          </p:nvPr>
        </p:nvSpPr>
        <p:spPr>
          <a:xfrm>
            <a:off x="0" y="0"/>
            <a:ext cx="9144000" cy="5964936"/>
          </a:xfrm>
        </p:spPr>
        <p:txBody>
          <a:bodyPr>
            <a:normAutofit/>
          </a:bodyPr>
          <a:lstStyle/>
          <a:p>
            <a:r>
              <a:rPr lang="en-US" sz="2400" b="1" dirty="0"/>
              <a:t>Consider a 5 x 5 image and 3 x 3 matrix as shown below </a:t>
            </a:r>
            <a:r>
              <a:rPr lang="en-US" sz="2400" dirty="0"/>
              <a:t>:</a:t>
            </a:r>
          </a:p>
          <a:p>
            <a:endParaRPr lang="en-US" sz="2000" dirty="0"/>
          </a:p>
          <a:p>
            <a:endParaRPr lang="en-US" sz="2000" dirty="0"/>
          </a:p>
          <a:p>
            <a:endParaRPr lang="en-US" sz="2000" dirty="0"/>
          </a:p>
          <a:p>
            <a:endParaRPr lang="en-US" sz="2000" dirty="0"/>
          </a:p>
          <a:p>
            <a:endParaRPr lang="en-US" sz="2000" dirty="0"/>
          </a:p>
          <a:p>
            <a:endParaRPr lang="en-US" sz="2000" dirty="0"/>
          </a:p>
          <a:p>
            <a:pPr>
              <a:buNone/>
            </a:pPr>
            <a:endParaRPr lang="en-US" sz="2000" dirty="0"/>
          </a:p>
          <a:p>
            <a:pPr>
              <a:buNone/>
            </a:pPr>
            <a:r>
              <a:rPr lang="en-US" sz="2800" b="1" dirty="0"/>
              <a:t>In CNN terminology, the 3×3 matrix is called a </a:t>
            </a:r>
            <a:r>
              <a:rPr lang="en-US" sz="2800" b="1" dirty="0">
                <a:solidFill>
                  <a:srgbClr val="FF0000"/>
                </a:solidFill>
              </a:rPr>
              <a:t>‘filter‘ </a:t>
            </a:r>
            <a:r>
              <a:rPr lang="en-US" sz="2800" b="1" dirty="0"/>
              <a:t>or </a:t>
            </a:r>
            <a:r>
              <a:rPr lang="en-US" sz="2800" b="1" dirty="0">
                <a:solidFill>
                  <a:srgbClr val="FF0000"/>
                </a:solidFill>
              </a:rPr>
              <a:t>‘kernel’ </a:t>
            </a:r>
            <a:r>
              <a:rPr lang="en-US" sz="2800" b="1" dirty="0"/>
              <a:t>or </a:t>
            </a:r>
            <a:r>
              <a:rPr lang="en-US" sz="2800" b="1" dirty="0">
                <a:solidFill>
                  <a:srgbClr val="FF0000"/>
                </a:solidFill>
              </a:rPr>
              <a:t>‘feature detector’ .</a:t>
            </a:r>
          </a:p>
          <a:p>
            <a:endParaRPr lang="en-US" sz="2800" b="1" dirty="0">
              <a:solidFill>
                <a:srgbClr val="FF0000"/>
              </a:solidFill>
            </a:endParaRPr>
          </a:p>
          <a:p>
            <a:endParaRPr lang="en-US" sz="2000" dirty="0"/>
          </a:p>
        </p:txBody>
      </p:sp>
      <p:pic>
        <p:nvPicPr>
          <p:cNvPr id="5" name="Picture 4">
            <a:extLst>
              <a:ext uri="{FF2B5EF4-FFF2-40B4-BE49-F238E27FC236}">
                <a16:creationId xmlns:a16="http://schemas.microsoft.com/office/drawing/2014/main" id="{4A6897CC-602D-4645-A7D4-E7A699E391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1143000"/>
            <a:ext cx="1758962" cy="1338515"/>
          </a:xfrm>
          <a:prstGeom prst="rect">
            <a:avLst/>
          </a:prstGeom>
        </p:spPr>
      </p:pic>
      <p:pic>
        <p:nvPicPr>
          <p:cNvPr id="7" name="Picture 6">
            <a:extLst>
              <a:ext uri="{FF2B5EF4-FFF2-40B4-BE49-F238E27FC236}">
                <a16:creationId xmlns:a16="http://schemas.microsoft.com/office/drawing/2014/main" id="{6FE7CC3C-98E7-417F-91C5-2F7E647F9D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297" y="3797808"/>
            <a:ext cx="3724003" cy="2907792"/>
          </a:xfrm>
          <a:prstGeom prst="rect">
            <a:avLst/>
          </a:prstGeom>
        </p:spPr>
      </p:pic>
      <p:sp>
        <p:nvSpPr>
          <p:cNvPr id="8" name="TextBox 7">
            <a:extLst>
              <a:ext uri="{FF2B5EF4-FFF2-40B4-BE49-F238E27FC236}">
                <a16:creationId xmlns:a16="http://schemas.microsoft.com/office/drawing/2014/main" id="{B82A04C4-FABF-4944-BB36-649660B5D138}"/>
              </a:ext>
            </a:extLst>
          </p:cNvPr>
          <p:cNvSpPr txBox="1"/>
          <p:nvPr/>
        </p:nvSpPr>
        <p:spPr>
          <a:xfrm>
            <a:off x="4575517" y="4412663"/>
            <a:ext cx="4164539"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slide the orange matrix over our original image (green) by 1 pixel </a:t>
            </a:r>
            <a:r>
              <a:rPr lang="en-US" sz="2800" dirty="0">
                <a:solidFill>
                  <a:srgbClr val="FF0000"/>
                </a:solidFill>
              </a:rPr>
              <a:t>(also called ‘stride</a:t>
            </a:r>
            <a:r>
              <a:rPr lang="en-US" sz="2800" dirty="0"/>
              <a:t>’) and for every position</a:t>
            </a:r>
          </a:p>
        </p:txBody>
      </p:sp>
      <p:pic>
        <p:nvPicPr>
          <p:cNvPr id="9" name="Picture 8">
            <a:extLst>
              <a:ext uri="{FF2B5EF4-FFF2-40B4-BE49-F238E27FC236}">
                <a16:creationId xmlns:a16="http://schemas.microsoft.com/office/drawing/2014/main" id="{D4A15595-4433-4787-830B-29146BB403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762000"/>
            <a:ext cx="2963341" cy="2057517"/>
          </a:xfrm>
          <a:prstGeom prst="rect">
            <a:avLst/>
          </a:prstGeom>
        </p:spPr>
      </p:pic>
      <p:sp>
        <p:nvSpPr>
          <p:cNvPr id="10" name="TextBox 9"/>
          <p:cNvSpPr txBox="1"/>
          <p:nvPr/>
        </p:nvSpPr>
        <p:spPr>
          <a:xfrm>
            <a:off x="6096000" y="609600"/>
            <a:ext cx="3352800" cy="2246769"/>
          </a:xfrm>
          <a:prstGeom prst="rect">
            <a:avLst/>
          </a:prstGeom>
          <a:noFill/>
        </p:spPr>
        <p:txBody>
          <a:bodyPr wrap="square" rtlCol="0">
            <a:spAutoFit/>
          </a:bodyPr>
          <a:lstStyle/>
          <a:p>
            <a:r>
              <a:rPr lang="en-US" sz="2800" dirty="0"/>
              <a:t>INPUT IMAGE:   </a:t>
            </a:r>
            <a:r>
              <a:rPr lang="en-US" sz="2800" dirty="0">
                <a:solidFill>
                  <a:srgbClr val="FF0000"/>
                </a:solidFill>
              </a:rPr>
              <a:t>5x5</a:t>
            </a:r>
            <a:r>
              <a:rPr lang="en-US" sz="2800" dirty="0"/>
              <a:t>  </a:t>
            </a:r>
          </a:p>
          <a:p>
            <a:r>
              <a:rPr lang="en-US" sz="2800" dirty="0"/>
              <a:t>FILTER/KERNEL:  </a:t>
            </a:r>
            <a:r>
              <a:rPr lang="en-US" sz="2800" dirty="0">
                <a:solidFill>
                  <a:srgbClr val="FF0000"/>
                </a:solidFill>
              </a:rPr>
              <a:t>3x3</a:t>
            </a:r>
          </a:p>
          <a:p>
            <a:r>
              <a:rPr lang="en-US" sz="2800" dirty="0"/>
              <a:t>STRIDE :1</a:t>
            </a:r>
          </a:p>
          <a:p>
            <a:r>
              <a:rPr lang="en-US" sz="2800" dirty="0"/>
              <a:t>Convolved FEATURE MAP :</a:t>
            </a:r>
            <a:r>
              <a:rPr lang="en-US" sz="2800" dirty="0">
                <a:solidFill>
                  <a:srgbClr val="FF0000"/>
                </a:solidFill>
              </a:rPr>
              <a:t>3x3</a:t>
            </a:r>
          </a:p>
        </p:txBody>
      </p:sp>
    </p:spTree>
    <p:extLst>
      <p:ext uri="{BB962C8B-B14F-4D97-AF65-F5344CB8AC3E}">
        <p14:creationId xmlns:p14="http://schemas.microsoft.com/office/powerpoint/2010/main" val="600544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 calcmode="lin" valueType="num">
                                      <p:cBhvr additive="base">
                                        <p:cTn id="1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1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04FD5F-C188-44F3-896F-A1FE7B06A13E}"/>
              </a:ext>
            </a:extLst>
          </p:cNvPr>
          <p:cNvSpPr>
            <a:spLocks noGrp="1"/>
          </p:cNvSpPr>
          <p:nvPr>
            <p:ph idx="4294967295"/>
          </p:nvPr>
        </p:nvSpPr>
        <p:spPr>
          <a:xfrm>
            <a:off x="0" y="0"/>
            <a:ext cx="9144000" cy="5870575"/>
          </a:xfrm>
          <a:ln>
            <a:solidFill>
              <a:schemeClr val="bg1"/>
            </a:solidFill>
          </a:ln>
        </p:spPr>
        <p:txBody>
          <a:bodyPr>
            <a:normAutofit/>
          </a:bodyPr>
          <a:lstStyle/>
          <a:p>
            <a:r>
              <a:rPr lang="en-US" sz="2800" dirty="0"/>
              <a:t>Consider an simple image matrix of 5 x 5 and filter of 3 x 3.</a:t>
            </a:r>
          </a:p>
          <a:p>
            <a:endParaRPr lang="en-US" sz="2000" dirty="0"/>
          </a:p>
          <a:p>
            <a:endParaRPr lang="en-US" sz="2000" dirty="0"/>
          </a:p>
          <a:p>
            <a:endParaRPr lang="en-US" sz="2000" dirty="0"/>
          </a:p>
          <a:p>
            <a:endParaRPr lang="en-US" sz="2000" dirty="0"/>
          </a:p>
          <a:p>
            <a:endParaRPr lang="en-US" sz="2000" dirty="0"/>
          </a:p>
          <a:p>
            <a:pPr>
              <a:buNone/>
            </a:pPr>
            <a:endParaRPr lang="en-US" sz="2000" dirty="0"/>
          </a:p>
          <a:p>
            <a:r>
              <a:rPr lang="en-US" sz="2400" dirty="0"/>
              <a:t>To convolve, consider 1</a:t>
            </a:r>
            <a:r>
              <a:rPr lang="en-US" sz="2400" baseline="30000" dirty="0"/>
              <a:t>st</a:t>
            </a:r>
            <a:r>
              <a:rPr lang="en-US" sz="2400" dirty="0"/>
              <a:t> 3 rows and 3 columns.</a:t>
            </a:r>
          </a:p>
          <a:p>
            <a:endParaRPr lang="en-US" sz="2000" dirty="0"/>
          </a:p>
          <a:p>
            <a:pPr lvl="8">
              <a:buNone/>
            </a:pPr>
            <a:endParaRPr lang="en-US" sz="800" dirty="0"/>
          </a:p>
          <a:p>
            <a:pPr marL="109728" indent="0">
              <a:buNone/>
            </a:pPr>
            <a:r>
              <a:rPr lang="en-US" sz="2000" dirty="0"/>
              <a:t>                                                                                                    </a:t>
            </a:r>
          </a:p>
          <a:p>
            <a:endParaRPr lang="en-US" sz="2000" dirty="0"/>
          </a:p>
          <a:p>
            <a:endParaRPr lang="en-US" sz="2000" dirty="0"/>
          </a:p>
          <a:p>
            <a:endParaRPr lang="en-US" sz="2000" dirty="0"/>
          </a:p>
        </p:txBody>
      </p:sp>
      <p:graphicFrame>
        <p:nvGraphicFramePr>
          <p:cNvPr id="4" name="Table 3">
            <a:extLst>
              <a:ext uri="{FF2B5EF4-FFF2-40B4-BE49-F238E27FC236}">
                <a16:creationId xmlns:a16="http://schemas.microsoft.com/office/drawing/2014/main" id="{989153E2-E861-4D2C-B17A-A43904484192}"/>
              </a:ext>
            </a:extLst>
          </p:cNvPr>
          <p:cNvGraphicFramePr>
            <a:graphicFrameLocks noGrp="1"/>
          </p:cNvGraphicFramePr>
          <p:nvPr>
            <p:extLst>
              <p:ext uri="{D42A27DB-BD31-4B8C-83A1-F6EECF244321}">
                <p14:modId xmlns:p14="http://schemas.microsoft.com/office/powerpoint/2010/main" val="1136343824"/>
              </p:ext>
            </p:extLst>
          </p:nvPr>
        </p:nvGraphicFramePr>
        <p:xfrm>
          <a:off x="990600" y="685800"/>
          <a:ext cx="2286000" cy="18288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1823856735"/>
                    </a:ext>
                  </a:extLst>
                </a:gridCol>
                <a:gridCol w="457200">
                  <a:extLst>
                    <a:ext uri="{9D8B030D-6E8A-4147-A177-3AD203B41FA5}">
                      <a16:colId xmlns:a16="http://schemas.microsoft.com/office/drawing/2014/main" val="3221903819"/>
                    </a:ext>
                  </a:extLst>
                </a:gridCol>
                <a:gridCol w="457200">
                  <a:extLst>
                    <a:ext uri="{9D8B030D-6E8A-4147-A177-3AD203B41FA5}">
                      <a16:colId xmlns:a16="http://schemas.microsoft.com/office/drawing/2014/main" val="4188716690"/>
                    </a:ext>
                  </a:extLst>
                </a:gridCol>
                <a:gridCol w="457200">
                  <a:extLst>
                    <a:ext uri="{9D8B030D-6E8A-4147-A177-3AD203B41FA5}">
                      <a16:colId xmlns:a16="http://schemas.microsoft.com/office/drawing/2014/main" val="2662797087"/>
                    </a:ext>
                  </a:extLst>
                </a:gridCol>
                <a:gridCol w="457200">
                  <a:extLst>
                    <a:ext uri="{9D8B030D-6E8A-4147-A177-3AD203B41FA5}">
                      <a16:colId xmlns:a16="http://schemas.microsoft.com/office/drawing/2014/main" val="261797921"/>
                    </a:ext>
                  </a:extLst>
                </a:gridCol>
              </a:tblGrid>
              <a:tr h="350520">
                <a:tc>
                  <a:txBody>
                    <a:bodyPr/>
                    <a:lstStyle/>
                    <a:p>
                      <a:r>
                        <a:rPr lang="en-US" dirty="0"/>
                        <a:t>1 </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199889715"/>
                  </a:ext>
                </a:extLst>
              </a:tr>
              <a:tr h="350520">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3497184431"/>
                  </a:ext>
                </a:extLst>
              </a:tr>
              <a:tr h="35052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4221500662"/>
                  </a:ext>
                </a:extLst>
              </a:tr>
              <a:tr h="350520">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3019979267"/>
                  </a:ext>
                </a:extLst>
              </a:tr>
              <a:tr h="350520">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635179345"/>
                  </a:ext>
                </a:extLst>
              </a:tr>
            </a:tbl>
          </a:graphicData>
        </a:graphic>
      </p:graphicFrame>
      <p:graphicFrame>
        <p:nvGraphicFramePr>
          <p:cNvPr id="5" name="Table 4">
            <a:extLst>
              <a:ext uri="{FF2B5EF4-FFF2-40B4-BE49-F238E27FC236}">
                <a16:creationId xmlns:a16="http://schemas.microsoft.com/office/drawing/2014/main" id="{66195119-5936-4141-9706-9F4828D70D52}"/>
              </a:ext>
            </a:extLst>
          </p:cNvPr>
          <p:cNvGraphicFramePr>
            <a:graphicFrameLocks noGrp="1"/>
          </p:cNvGraphicFramePr>
          <p:nvPr>
            <p:extLst>
              <p:ext uri="{D42A27DB-BD31-4B8C-83A1-F6EECF244321}">
                <p14:modId xmlns:p14="http://schemas.microsoft.com/office/powerpoint/2010/main" val="1571571627"/>
              </p:ext>
            </p:extLst>
          </p:nvPr>
        </p:nvGraphicFramePr>
        <p:xfrm>
          <a:off x="4572000" y="762000"/>
          <a:ext cx="1295400" cy="1112520"/>
        </p:xfrm>
        <a:graphic>
          <a:graphicData uri="http://schemas.openxmlformats.org/drawingml/2006/table">
            <a:tbl>
              <a:tblPr firstRow="1" bandRow="1">
                <a:tableStyleId>{5940675A-B579-460E-94D1-54222C63F5DA}</a:tableStyleId>
              </a:tblPr>
              <a:tblGrid>
                <a:gridCol w="431800">
                  <a:extLst>
                    <a:ext uri="{9D8B030D-6E8A-4147-A177-3AD203B41FA5}">
                      <a16:colId xmlns:a16="http://schemas.microsoft.com/office/drawing/2014/main" val="3011501654"/>
                    </a:ext>
                  </a:extLst>
                </a:gridCol>
                <a:gridCol w="431800">
                  <a:extLst>
                    <a:ext uri="{9D8B030D-6E8A-4147-A177-3AD203B41FA5}">
                      <a16:colId xmlns:a16="http://schemas.microsoft.com/office/drawing/2014/main" val="307257121"/>
                    </a:ext>
                  </a:extLst>
                </a:gridCol>
                <a:gridCol w="431800">
                  <a:extLst>
                    <a:ext uri="{9D8B030D-6E8A-4147-A177-3AD203B41FA5}">
                      <a16:colId xmlns:a16="http://schemas.microsoft.com/office/drawing/2014/main" val="1009876840"/>
                    </a:ext>
                  </a:extLst>
                </a:gridCol>
              </a:tblGrid>
              <a:tr h="370840">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452381776"/>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817273045"/>
                  </a:ext>
                </a:extLst>
              </a:tr>
              <a:tr h="370840">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4242787101"/>
                  </a:ext>
                </a:extLst>
              </a:tr>
            </a:tbl>
          </a:graphicData>
        </a:graphic>
      </p:graphicFrame>
      <p:graphicFrame>
        <p:nvGraphicFramePr>
          <p:cNvPr id="6" name="Table 5">
            <a:extLst>
              <a:ext uri="{FF2B5EF4-FFF2-40B4-BE49-F238E27FC236}">
                <a16:creationId xmlns:a16="http://schemas.microsoft.com/office/drawing/2014/main" id="{62D65051-228F-493A-B247-BF8ABE097216}"/>
              </a:ext>
            </a:extLst>
          </p:cNvPr>
          <p:cNvGraphicFramePr>
            <a:graphicFrameLocks noGrp="1"/>
          </p:cNvGraphicFramePr>
          <p:nvPr>
            <p:extLst>
              <p:ext uri="{D42A27DB-BD31-4B8C-83A1-F6EECF244321}">
                <p14:modId xmlns:p14="http://schemas.microsoft.com/office/powerpoint/2010/main" val="3360815312"/>
              </p:ext>
            </p:extLst>
          </p:nvPr>
        </p:nvGraphicFramePr>
        <p:xfrm>
          <a:off x="914400" y="3200400"/>
          <a:ext cx="2286000" cy="18288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2958327952"/>
                    </a:ext>
                  </a:extLst>
                </a:gridCol>
                <a:gridCol w="457200">
                  <a:extLst>
                    <a:ext uri="{9D8B030D-6E8A-4147-A177-3AD203B41FA5}">
                      <a16:colId xmlns:a16="http://schemas.microsoft.com/office/drawing/2014/main" val="1406914471"/>
                    </a:ext>
                  </a:extLst>
                </a:gridCol>
                <a:gridCol w="457200">
                  <a:extLst>
                    <a:ext uri="{9D8B030D-6E8A-4147-A177-3AD203B41FA5}">
                      <a16:colId xmlns:a16="http://schemas.microsoft.com/office/drawing/2014/main" val="710484246"/>
                    </a:ext>
                  </a:extLst>
                </a:gridCol>
                <a:gridCol w="457200">
                  <a:extLst>
                    <a:ext uri="{9D8B030D-6E8A-4147-A177-3AD203B41FA5}">
                      <a16:colId xmlns:a16="http://schemas.microsoft.com/office/drawing/2014/main" val="4019770585"/>
                    </a:ext>
                  </a:extLst>
                </a:gridCol>
                <a:gridCol w="457200">
                  <a:extLst>
                    <a:ext uri="{9D8B030D-6E8A-4147-A177-3AD203B41FA5}">
                      <a16:colId xmlns:a16="http://schemas.microsoft.com/office/drawing/2014/main" val="297567789"/>
                    </a:ext>
                  </a:extLst>
                </a:gridCol>
              </a:tblGrid>
              <a:tr h="365760">
                <a:tc>
                  <a:txBody>
                    <a:bodyPr/>
                    <a:lstStyle/>
                    <a:p>
                      <a:r>
                        <a:rPr lang="en-US" dirty="0"/>
                        <a:t>1</a:t>
                      </a:r>
                    </a:p>
                  </a:txBody>
                  <a:tcPr>
                    <a:solidFill>
                      <a:srgbClr val="92D050"/>
                    </a:solidFill>
                  </a:tcPr>
                </a:tc>
                <a:tc>
                  <a:txBody>
                    <a:bodyPr/>
                    <a:lstStyle/>
                    <a:p>
                      <a:r>
                        <a:rPr lang="en-US" dirty="0"/>
                        <a:t>0</a:t>
                      </a:r>
                    </a:p>
                  </a:txBody>
                  <a:tcPr>
                    <a:solidFill>
                      <a:srgbClr val="92D050"/>
                    </a:solidFill>
                  </a:tcPr>
                </a:tc>
                <a:tc>
                  <a:txBody>
                    <a:bodyPr/>
                    <a:lstStyle/>
                    <a:p>
                      <a:r>
                        <a:rPr lang="en-US" dirty="0"/>
                        <a:t>0</a:t>
                      </a:r>
                    </a:p>
                  </a:txBody>
                  <a:tcPr>
                    <a:solidFill>
                      <a:srgbClr val="92D050"/>
                    </a:solidFill>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4164302381"/>
                  </a:ext>
                </a:extLst>
              </a:tr>
              <a:tr h="365760">
                <a:tc>
                  <a:txBody>
                    <a:bodyPr/>
                    <a:lstStyle/>
                    <a:p>
                      <a:r>
                        <a:rPr lang="en-US" dirty="0"/>
                        <a:t>1</a:t>
                      </a:r>
                    </a:p>
                  </a:txBody>
                  <a:tcPr>
                    <a:solidFill>
                      <a:srgbClr val="92D050"/>
                    </a:solidFill>
                  </a:tcPr>
                </a:tc>
                <a:tc>
                  <a:txBody>
                    <a:bodyPr/>
                    <a:lstStyle/>
                    <a:p>
                      <a:r>
                        <a:rPr lang="en-US" dirty="0"/>
                        <a:t>1</a:t>
                      </a:r>
                    </a:p>
                  </a:txBody>
                  <a:tcPr>
                    <a:solidFill>
                      <a:srgbClr val="92D050"/>
                    </a:solidFill>
                  </a:tcPr>
                </a:tc>
                <a:tc>
                  <a:txBody>
                    <a:bodyPr/>
                    <a:lstStyle/>
                    <a:p>
                      <a:r>
                        <a:rPr lang="en-US" dirty="0"/>
                        <a:t>0</a:t>
                      </a:r>
                    </a:p>
                  </a:txBody>
                  <a:tcPr>
                    <a:solidFill>
                      <a:srgbClr val="92D050"/>
                    </a:solidFill>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958972057"/>
                  </a:ext>
                </a:extLst>
              </a:tr>
              <a:tr h="365760">
                <a:tc>
                  <a:txBody>
                    <a:bodyPr/>
                    <a:lstStyle/>
                    <a:p>
                      <a:r>
                        <a:rPr lang="en-US" dirty="0"/>
                        <a:t>1</a:t>
                      </a:r>
                    </a:p>
                  </a:txBody>
                  <a:tcPr>
                    <a:solidFill>
                      <a:srgbClr val="92D050"/>
                    </a:solidFill>
                  </a:tcPr>
                </a:tc>
                <a:tc>
                  <a:txBody>
                    <a:bodyPr/>
                    <a:lstStyle/>
                    <a:p>
                      <a:r>
                        <a:rPr lang="en-US" dirty="0"/>
                        <a:t>0</a:t>
                      </a:r>
                    </a:p>
                  </a:txBody>
                  <a:tcPr>
                    <a:solidFill>
                      <a:srgbClr val="92D050"/>
                    </a:solidFill>
                  </a:tcPr>
                </a:tc>
                <a:tc>
                  <a:txBody>
                    <a:bodyPr/>
                    <a:lstStyle/>
                    <a:p>
                      <a:r>
                        <a:rPr lang="en-US" dirty="0"/>
                        <a:t>1</a:t>
                      </a:r>
                    </a:p>
                  </a:txBody>
                  <a:tcPr>
                    <a:solidFill>
                      <a:srgbClr val="92D050"/>
                    </a:solidFill>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64939638"/>
                  </a:ext>
                </a:extLst>
              </a:tr>
              <a:tr h="365760">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4152866033"/>
                  </a:ext>
                </a:extLst>
              </a:tr>
              <a:tr h="365760">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904660245"/>
                  </a:ext>
                </a:extLst>
              </a:tr>
            </a:tbl>
          </a:graphicData>
        </a:graphic>
      </p:graphicFrame>
      <p:sp>
        <p:nvSpPr>
          <p:cNvPr id="7" name="Arrow: Right 6">
            <a:extLst>
              <a:ext uri="{FF2B5EF4-FFF2-40B4-BE49-F238E27FC236}">
                <a16:creationId xmlns:a16="http://schemas.microsoft.com/office/drawing/2014/main" id="{3F020922-20FD-4063-8BF1-AE8FA8BD9402}"/>
              </a:ext>
            </a:extLst>
          </p:cNvPr>
          <p:cNvSpPr/>
          <p:nvPr/>
        </p:nvSpPr>
        <p:spPr>
          <a:xfrm>
            <a:off x="3581400" y="3962400"/>
            <a:ext cx="609600" cy="31699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Table 7">
            <a:extLst>
              <a:ext uri="{FF2B5EF4-FFF2-40B4-BE49-F238E27FC236}">
                <a16:creationId xmlns:a16="http://schemas.microsoft.com/office/drawing/2014/main" id="{EB704C55-F6D3-4BCF-87B2-FB16E45E0129}"/>
              </a:ext>
            </a:extLst>
          </p:cNvPr>
          <p:cNvGraphicFramePr>
            <a:graphicFrameLocks noGrp="1"/>
          </p:cNvGraphicFramePr>
          <p:nvPr>
            <p:extLst>
              <p:ext uri="{D42A27DB-BD31-4B8C-83A1-F6EECF244321}">
                <p14:modId xmlns:p14="http://schemas.microsoft.com/office/powerpoint/2010/main" val="1219635417"/>
              </p:ext>
            </p:extLst>
          </p:nvPr>
        </p:nvGraphicFramePr>
        <p:xfrm>
          <a:off x="4876800" y="3276600"/>
          <a:ext cx="1295400" cy="1242060"/>
        </p:xfrm>
        <a:graphic>
          <a:graphicData uri="http://schemas.openxmlformats.org/drawingml/2006/table">
            <a:tbl>
              <a:tblPr firstRow="1" bandRow="1">
                <a:tableStyleId>{5940675A-B579-460E-94D1-54222C63F5DA}</a:tableStyleId>
              </a:tblPr>
              <a:tblGrid>
                <a:gridCol w="431800">
                  <a:extLst>
                    <a:ext uri="{9D8B030D-6E8A-4147-A177-3AD203B41FA5}">
                      <a16:colId xmlns:a16="http://schemas.microsoft.com/office/drawing/2014/main" val="516858985"/>
                    </a:ext>
                  </a:extLst>
                </a:gridCol>
                <a:gridCol w="431800">
                  <a:extLst>
                    <a:ext uri="{9D8B030D-6E8A-4147-A177-3AD203B41FA5}">
                      <a16:colId xmlns:a16="http://schemas.microsoft.com/office/drawing/2014/main" val="2675119532"/>
                    </a:ext>
                  </a:extLst>
                </a:gridCol>
                <a:gridCol w="431800">
                  <a:extLst>
                    <a:ext uri="{9D8B030D-6E8A-4147-A177-3AD203B41FA5}">
                      <a16:colId xmlns:a16="http://schemas.microsoft.com/office/drawing/2014/main" val="2343316605"/>
                    </a:ext>
                  </a:extLst>
                </a:gridCol>
              </a:tblGrid>
              <a:tr h="414020">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822476232"/>
                  </a:ext>
                </a:extLst>
              </a:tr>
              <a:tr h="414020">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3999733435"/>
                  </a:ext>
                </a:extLst>
              </a:tr>
              <a:tr h="414020">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3315885882"/>
                  </a:ext>
                </a:extLst>
              </a:tr>
            </a:tbl>
          </a:graphicData>
        </a:graphic>
      </p:graphicFrame>
      <p:graphicFrame>
        <p:nvGraphicFramePr>
          <p:cNvPr id="9" name="Table 8">
            <a:extLst>
              <a:ext uri="{FF2B5EF4-FFF2-40B4-BE49-F238E27FC236}">
                <a16:creationId xmlns:a16="http://schemas.microsoft.com/office/drawing/2014/main" id="{1EE07D8A-C32D-417A-A123-115527FB3CFA}"/>
              </a:ext>
            </a:extLst>
          </p:cNvPr>
          <p:cNvGraphicFramePr>
            <a:graphicFrameLocks noGrp="1"/>
          </p:cNvGraphicFramePr>
          <p:nvPr>
            <p:extLst>
              <p:ext uri="{D42A27DB-BD31-4B8C-83A1-F6EECF244321}">
                <p14:modId xmlns:p14="http://schemas.microsoft.com/office/powerpoint/2010/main" val="4273446953"/>
              </p:ext>
            </p:extLst>
          </p:nvPr>
        </p:nvGraphicFramePr>
        <p:xfrm>
          <a:off x="6934200" y="3200400"/>
          <a:ext cx="1269609" cy="1172895"/>
        </p:xfrm>
        <a:graphic>
          <a:graphicData uri="http://schemas.openxmlformats.org/drawingml/2006/table">
            <a:tbl>
              <a:tblPr firstRow="1" bandRow="1">
                <a:tableStyleId>{5940675A-B579-460E-94D1-54222C63F5DA}</a:tableStyleId>
              </a:tblPr>
              <a:tblGrid>
                <a:gridCol w="423203">
                  <a:extLst>
                    <a:ext uri="{9D8B030D-6E8A-4147-A177-3AD203B41FA5}">
                      <a16:colId xmlns:a16="http://schemas.microsoft.com/office/drawing/2014/main" val="1524839153"/>
                    </a:ext>
                  </a:extLst>
                </a:gridCol>
                <a:gridCol w="423203">
                  <a:extLst>
                    <a:ext uri="{9D8B030D-6E8A-4147-A177-3AD203B41FA5}">
                      <a16:colId xmlns:a16="http://schemas.microsoft.com/office/drawing/2014/main" val="3043459887"/>
                    </a:ext>
                  </a:extLst>
                </a:gridCol>
                <a:gridCol w="423203">
                  <a:extLst>
                    <a:ext uri="{9D8B030D-6E8A-4147-A177-3AD203B41FA5}">
                      <a16:colId xmlns:a16="http://schemas.microsoft.com/office/drawing/2014/main" val="2776318389"/>
                    </a:ext>
                  </a:extLst>
                </a:gridCol>
              </a:tblGrid>
              <a:tr h="390965">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3917974218"/>
                  </a:ext>
                </a:extLst>
              </a:tr>
              <a:tr h="390965">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915798699"/>
                  </a:ext>
                </a:extLst>
              </a:tr>
              <a:tr h="390965">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640791168"/>
                  </a:ext>
                </a:extLst>
              </a:tr>
            </a:tbl>
          </a:graphicData>
        </a:graphic>
      </p:graphicFrame>
      <p:sp>
        <p:nvSpPr>
          <p:cNvPr id="10" name="TextBox 9">
            <a:extLst>
              <a:ext uri="{FF2B5EF4-FFF2-40B4-BE49-F238E27FC236}">
                <a16:creationId xmlns:a16="http://schemas.microsoft.com/office/drawing/2014/main" id="{D5DC6CF0-91F4-4AA2-99BF-5980DC36F8C3}"/>
              </a:ext>
            </a:extLst>
          </p:cNvPr>
          <p:cNvSpPr txBox="1"/>
          <p:nvPr/>
        </p:nvSpPr>
        <p:spPr>
          <a:xfrm>
            <a:off x="7239000" y="4572000"/>
            <a:ext cx="780855" cy="461665"/>
          </a:xfrm>
          <a:prstGeom prst="rect">
            <a:avLst/>
          </a:prstGeom>
          <a:noFill/>
        </p:spPr>
        <p:txBody>
          <a:bodyPr wrap="none" rtlCol="0">
            <a:spAutoFit/>
          </a:bodyPr>
          <a:lstStyle/>
          <a:p>
            <a:r>
              <a:rPr lang="en-US" sz="2400" dirty="0"/>
              <a:t>filter</a:t>
            </a:r>
          </a:p>
        </p:txBody>
      </p:sp>
      <p:sp>
        <p:nvSpPr>
          <p:cNvPr id="11" name="TextBox 10">
            <a:extLst>
              <a:ext uri="{FF2B5EF4-FFF2-40B4-BE49-F238E27FC236}">
                <a16:creationId xmlns:a16="http://schemas.microsoft.com/office/drawing/2014/main" id="{15C76B17-85CC-477B-A361-9FECF1475AE5}"/>
              </a:ext>
            </a:extLst>
          </p:cNvPr>
          <p:cNvSpPr txBox="1"/>
          <p:nvPr/>
        </p:nvSpPr>
        <p:spPr>
          <a:xfrm>
            <a:off x="4419600" y="4648200"/>
            <a:ext cx="1538242" cy="461665"/>
          </a:xfrm>
          <a:prstGeom prst="rect">
            <a:avLst/>
          </a:prstGeom>
          <a:noFill/>
        </p:spPr>
        <p:txBody>
          <a:bodyPr wrap="none" rtlCol="0">
            <a:spAutoFit/>
          </a:bodyPr>
          <a:lstStyle/>
          <a:p>
            <a:r>
              <a:rPr lang="en-US" sz="2400" dirty="0"/>
              <a:t>Image part</a:t>
            </a:r>
          </a:p>
        </p:txBody>
      </p:sp>
      <p:sp>
        <p:nvSpPr>
          <p:cNvPr id="12" name="TextBox 11">
            <a:extLst>
              <a:ext uri="{FF2B5EF4-FFF2-40B4-BE49-F238E27FC236}">
                <a16:creationId xmlns:a16="http://schemas.microsoft.com/office/drawing/2014/main" id="{46B97B77-C1D0-4DB3-8A5B-A3C6ED5DA520}"/>
              </a:ext>
            </a:extLst>
          </p:cNvPr>
          <p:cNvSpPr txBox="1"/>
          <p:nvPr/>
        </p:nvSpPr>
        <p:spPr>
          <a:xfrm>
            <a:off x="228600" y="5257800"/>
            <a:ext cx="4221027" cy="523220"/>
          </a:xfrm>
          <a:prstGeom prst="rect">
            <a:avLst/>
          </a:prstGeom>
          <a:noFill/>
        </p:spPr>
        <p:txBody>
          <a:bodyPr wrap="none" rtlCol="0">
            <a:spAutoFit/>
          </a:bodyPr>
          <a:lstStyle/>
          <a:p>
            <a:r>
              <a:rPr lang="en-US" sz="2800" dirty="0"/>
              <a:t>Elementwise multiplication </a:t>
            </a:r>
          </a:p>
        </p:txBody>
      </p:sp>
      <p:sp>
        <p:nvSpPr>
          <p:cNvPr id="13" name="TextBox 12">
            <a:extLst>
              <a:ext uri="{FF2B5EF4-FFF2-40B4-BE49-F238E27FC236}">
                <a16:creationId xmlns:a16="http://schemas.microsoft.com/office/drawing/2014/main" id="{604EBF0D-9F0B-4787-9C97-8B3BE79B0C0A}"/>
              </a:ext>
            </a:extLst>
          </p:cNvPr>
          <p:cNvSpPr txBox="1"/>
          <p:nvPr/>
        </p:nvSpPr>
        <p:spPr>
          <a:xfrm>
            <a:off x="0" y="5867400"/>
            <a:ext cx="9144000" cy="461665"/>
          </a:xfrm>
          <a:prstGeom prst="rect">
            <a:avLst/>
          </a:prstGeom>
          <a:noFill/>
        </p:spPr>
        <p:txBody>
          <a:bodyPr wrap="square" rtlCol="0">
            <a:spAutoFit/>
          </a:bodyPr>
          <a:lstStyle/>
          <a:p>
            <a:pPr marL="109728" indent="0">
              <a:buNone/>
            </a:pPr>
            <a:r>
              <a:rPr lang="en-US" sz="2400" b="1" dirty="0"/>
              <a:t>I1= 1 × 0 +0 × 1 + 0 × 0+ 1 × 1 + 1 × 1 + 1 × 0 + 1 × 0 + 0 × 1 + 1× 0  =2</a:t>
            </a:r>
          </a:p>
        </p:txBody>
      </p:sp>
      <p:sp>
        <p:nvSpPr>
          <p:cNvPr id="14" name="TextBox 13">
            <a:extLst>
              <a:ext uri="{FF2B5EF4-FFF2-40B4-BE49-F238E27FC236}">
                <a16:creationId xmlns:a16="http://schemas.microsoft.com/office/drawing/2014/main" id="{9351CAB0-C569-4F6F-8E40-B9EBB939894F}"/>
              </a:ext>
            </a:extLst>
          </p:cNvPr>
          <p:cNvSpPr txBox="1"/>
          <p:nvPr/>
        </p:nvSpPr>
        <p:spPr>
          <a:xfrm>
            <a:off x="6324600" y="3733800"/>
            <a:ext cx="301686" cy="369332"/>
          </a:xfrm>
          <a:prstGeom prst="rect">
            <a:avLst/>
          </a:prstGeom>
          <a:noFill/>
        </p:spPr>
        <p:txBody>
          <a:bodyPr wrap="none" rtlCol="0">
            <a:spAutoFit/>
          </a:bodyPr>
          <a:lstStyle/>
          <a:p>
            <a:r>
              <a:rPr lang="en-US" dirty="0"/>
              <a:t>x</a:t>
            </a:r>
          </a:p>
        </p:txBody>
      </p:sp>
    </p:spTree>
    <p:extLst>
      <p:ext uri="{BB962C8B-B14F-4D97-AF65-F5344CB8AC3E}">
        <p14:creationId xmlns:p14="http://schemas.microsoft.com/office/powerpoint/2010/main" val="277223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ppt_x"/>
                                          </p:val>
                                        </p:tav>
                                        <p:tav tm="100000">
                                          <p:val>
                                            <p:strVal val="#ppt_x"/>
                                          </p:val>
                                        </p:tav>
                                      </p:tavLst>
                                    </p:anim>
                                    <p:anim calcmode="lin" valueType="num">
                                      <p:cBhvr additive="base">
                                        <p:cTn id="6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P spid="13" grpId="0"/>
      <p:bldP spid="1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000837-038D-48B0-B06F-5D8A31739D60}"/>
              </a:ext>
            </a:extLst>
          </p:cNvPr>
          <p:cNvSpPr>
            <a:spLocks noGrp="1"/>
          </p:cNvSpPr>
          <p:nvPr>
            <p:ph idx="1"/>
          </p:nvPr>
        </p:nvSpPr>
        <p:spPr>
          <a:xfrm>
            <a:off x="0" y="0"/>
            <a:ext cx="9144000" cy="5888736"/>
          </a:xfrm>
        </p:spPr>
        <p:txBody>
          <a:bodyPr>
            <a:normAutofit/>
          </a:bodyPr>
          <a:lstStyle/>
          <a:p>
            <a:pPr marL="109728" indent="0">
              <a:buNone/>
            </a:pPr>
            <a:r>
              <a:rPr lang="en-US" sz="2800" dirty="0"/>
              <a:t>Shifting the image part</a:t>
            </a:r>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r>
              <a:rPr lang="en-US" dirty="0"/>
              <a:t>I2=0×0+0×1+0×0+1×1+0×1+1×1+0×0+1×1+1×0  =3</a:t>
            </a:r>
          </a:p>
        </p:txBody>
      </p:sp>
      <p:graphicFrame>
        <p:nvGraphicFramePr>
          <p:cNvPr id="6" name="Table 5">
            <a:extLst>
              <a:ext uri="{FF2B5EF4-FFF2-40B4-BE49-F238E27FC236}">
                <a16:creationId xmlns:a16="http://schemas.microsoft.com/office/drawing/2014/main" id="{3C9D07ED-D9FB-4BF0-824B-BC0835BB2F86}"/>
              </a:ext>
            </a:extLst>
          </p:cNvPr>
          <p:cNvGraphicFramePr>
            <a:graphicFrameLocks noGrp="1"/>
          </p:cNvGraphicFramePr>
          <p:nvPr>
            <p:extLst>
              <p:ext uri="{D42A27DB-BD31-4B8C-83A1-F6EECF244321}">
                <p14:modId xmlns:p14="http://schemas.microsoft.com/office/powerpoint/2010/main" val="2701360500"/>
              </p:ext>
            </p:extLst>
          </p:nvPr>
        </p:nvGraphicFramePr>
        <p:xfrm>
          <a:off x="838200" y="685800"/>
          <a:ext cx="2209800" cy="1854200"/>
        </p:xfrm>
        <a:graphic>
          <a:graphicData uri="http://schemas.openxmlformats.org/drawingml/2006/table">
            <a:tbl>
              <a:tblPr firstRow="1" bandRow="1">
                <a:tableStyleId>{5940675A-B579-460E-94D1-54222C63F5DA}</a:tableStyleId>
              </a:tblPr>
              <a:tblGrid>
                <a:gridCol w="441960">
                  <a:extLst>
                    <a:ext uri="{9D8B030D-6E8A-4147-A177-3AD203B41FA5}">
                      <a16:colId xmlns:a16="http://schemas.microsoft.com/office/drawing/2014/main" val="1090305569"/>
                    </a:ext>
                  </a:extLst>
                </a:gridCol>
                <a:gridCol w="441960">
                  <a:extLst>
                    <a:ext uri="{9D8B030D-6E8A-4147-A177-3AD203B41FA5}">
                      <a16:colId xmlns:a16="http://schemas.microsoft.com/office/drawing/2014/main" val="2323856795"/>
                    </a:ext>
                  </a:extLst>
                </a:gridCol>
                <a:gridCol w="441960">
                  <a:extLst>
                    <a:ext uri="{9D8B030D-6E8A-4147-A177-3AD203B41FA5}">
                      <a16:colId xmlns:a16="http://schemas.microsoft.com/office/drawing/2014/main" val="4145152063"/>
                    </a:ext>
                  </a:extLst>
                </a:gridCol>
                <a:gridCol w="441960">
                  <a:extLst>
                    <a:ext uri="{9D8B030D-6E8A-4147-A177-3AD203B41FA5}">
                      <a16:colId xmlns:a16="http://schemas.microsoft.com/office/drawing/2014/main" val="1991597994"/>
                    </a:ext>
                  </a:extLst>
                </a:gridCol>
                <a:gridCol w="441960">
                  <a:extLst>
                    <a:ext uri="{9D8B030D-6E8A-4147-A177-3AD203B41FA5}">
                      <a16:colId xmlns:a16="http://schemas.microsoft.com/office/drawing/2014/main" val="2641716031"/>
                    </a:ext>
                  </a:extLst>
                </a:gridCol>
              </a:tblGrid>
              <a:tr h="370840">
                <a:tc>
                  <a:txBody>
                    <a:bodyPr/>
                    <a:lstStyle/>
                    <a:p>
                      <a:r>
                        <a:rPr lang="en-US" dirty="0"/>
                        <a:t>1</a:t>
                      </a:r>
                    </a:p>
                  </a:txBody>
                  <a:tcPr/>
                </a:tc>
                <a:tc>
                  <a:txBody>
                    <a:bodyPr/>
                    <a:lstStyle/>
                    <a:p>
                      <a:r>
                        <a:rPr lang="en-US" dirty="0"/>
                        <a:t>0</a:t>
                      </a:r>
                    </a:p>
                  </a:txBody>
                  <a:tcPr>
                    <a:solidFill>
                      <a:srgbClr val="92D050"/>
                    </a:solidFill>
                  </a:tcPr>
                </a:tc>
                <a:tc>
                  <a:txBody>
                    <a:bodyPr/>
                    <a:lstStyle/>
                    <a:p>
                      <a:r>
                        <a:rPr lang="en-US" dirty="0"/>
                        <a:t>0</a:t>
                      </a:r>
                    </a:p>
                  </a:txBody>
                  <a:tcPr>
                    <a:solidFill>
                      <a:srgbClr val="92D050"/>
                    </a:solidFill>
                  </a:tcPr>
                </a:tc>
                <a:tc>
                  <a:txBody>
                    <a:bodyPr/>
                    <a:lstStyle/>
                    <a:p>
                      <a:r>
                        <a:rPr lang="en-US" dirty="0"/>
                        <a:t>0</a:t>
                      </a:r>
                    </a:p>
                  </a:txBody>
                  <a:tcPr>
                    <a:solidFill>
                      <a:srgbClr val="92D050"/>
                    </a:solidFill>
                  </a:tcPr>
                </a:tc>
                <a:tc>
                  <a:txBody>
                    <a:bodyPr/>
                    <a:lstStyle/>
                    <a:p>
                      <a:r>
                        <a:rPr lang="en-US" dirty="0"/>
                        <a:t>1</a:t>
                      </a:r>
                    </a:p>
                  </a:txBody>
                  <a:tcPr/>
                </a:tc>
                <a:extLst>
                  <a:ext uri="{0D108BD9-81ED-4DB2-BD59-A6C34878D82A}">
                    <a16:rowId xmlns:a16="http://schemas.microsoft.com/office/drawing/2014/main" val="2099705964"/>
                  </a:ext>
                </a:extLst>
              </a:tr>
              <a:tr h="370840">
                <a:tc>
                  <a:txBody>
                    <a:bodyPr/>
                    <a:lstStyle/>
                    <a:p>
                      <a:r>
                        <a:rPr lang="en-US" dirty="0"/>
                        <a:t>1</a:t>
                      </a:r>
                    </a:p>
                  </a:txBody>
                  <a:tcPr/>
                </a:tc>
                <a:tc>
                  <a:txBody>
                    <a:bodyPr/>
                    <a:lstStyle/>
                    <a:p>
                      <a:r>
                        <a:rPr lang="en-US" dirty="0"/>
                        <a:t>1</a:t>
                      </a:r>
                    </a:p>
                  </a:txBody>
                  <a:tcPr>
                    <a:solidFill>
                      <a:srgbClr val="92D050"/>
                    </a:solidFill>
                  </a:tcPr>
                </a:tc>
                <a:tc>
                  <a:txBody>
                    <a:bodyPr/>
                    <a:lstStyle/>
                    <a:p>
                      <a:r>
                        <a:rPr lang="en-US" dirty="0"/>
                        <a:t>0</a:t>
                      </a:r>
                    </a:p>
                  </a:txBody>
                  <a:tcPr>
                    <a:solidFill>
                      <a:srgbClr val="92D050"/>
                    </a:solidFill>
                  </a:tcPr>
                </a:tc>
                <a:tc>
                  <a:txBody>
                    <a:bodyPr/>
                    <a:lstStyle/>
                    <a:p>
                      <a:r>
                        <a:rPr lang="en-US" dirty="0"/>
                        <a:t>1</a:t>
                      </a:r>
                    </a:p>
                  </a:txBody>
                  <a:tcPr>
                    <a:solidFill>
                      <a:srgbClr val="92D050"/>
                    </a:solidFill>
                  </a:tcPr>
                </a:tc>
                <a:tc>
                  <a:txBody>
                    <a:bodyPr/>
                    <a:lstStyle/>
                    <a:p>
                      <a:r>
                        <a:rPr lang="en-US" dirty="0"/>
                        <a:t>0</a:t>
                      </a:r>
                    </a:p>
                  </a:txBody>
                  <a:tcPr/>
                </a:tc>
                <a:extLst>
                  <a:ext uri="{0D108BD9-81ED-4DB2-BD59-A6C34878D82A}">
                    <a16:rowId xmlns:a16="http://schemas.microsoft.com/office/drawing/2014/main" val="326872599"/>
                  </a:ext>
                </a:extLst>
              </a:tr>
              <a:tr h="370840">
                <a:tc>
                  <a:txBody>
                    <a:bodyPr/>
                    <a:lstStyle/>
                    <a:p>
                      <a:r>
                        <a:rPr lang="en-US" dirty="0"/>
                        <a:t>1</a:t>
                      </a:r>
                    </a:p>
                  </a:txBody>
                  <a:tcPr/>
                </a:tc>
                <a:tc>
                  <a:txBody>
                    <a:bodyPr/>
                    <a:lstStyle/>
                    <a:p>
                      <a:r>
                        <a:rPr lang="en-US" dirty="0"/>
                        <a:t>0</a:t>
                      </a:r>
                    </a:p>
                  </a:txBody>
                  <a:tcPr>
                    <a:solidFill>
                      <a:srgbClr val="92D050"/>
                    </a:solidFill>
                  </a:tcPr>
                </a:tc>
                <a:tc>
                  <a:txBody>
                    <a:bodyPr/>
                    <a:lstStyle/>
                    <a:p>
                      <a:r>
                        <a:rPr lang="en-US" dirty="0"/>
                        <a:t>1</a:t>
                      </a:r>
                    </a:p>
                  </a:txBody>
                  <a:tcPr>
                    <a:solidFill>
                      <a:srgbClr val="92D050"/>
                    </a:solidFill>
                  </a:tcPr>
                </a:tc>
                <a:tc>
                  <a:txBody>
                    <a:bodyPr/>
                    <a:lstStyle/>
                    <a:p>
                      <a:r>
                        <a:rPr lang="en-US" dirty="0"/>
                        <a:t>1</a:t>
                      </a:r>
                    </a:p>
                  </a:txBody>
                  <a:tcPr>
                    <a:solidFill>
                      <a:srgbClr val="92D050"/>
                    </a:solidFill>
                  </a:tcPr>
                </a:tc>
                <a:tc>
                  <a:txBody>
                    <a:bodyPr/>
                    <a:lstStyle/>
                    <a:p>
                      <a:r>
                        <a:rPr lang="en-US" dirty="0"/>
                        <a:t>1</a:t>
                      </a:r>
                    </a:p>
                  </a:txBody>
                  <a:tcPr/>
                </a:tc>
                <a:extLst>
                  <a:ext uri="{0D108BD9-81ED-4DB2-BD59-A6C34878D82A}">
                    <a16:rowId xmlns:a16="http://schemas.microsoft.com/office/drawing/2014/main" val="3164204881"/>
                  </a:ext>
                </a:extLst>
              </a:tr>
              <a:tr h="370840">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528916531"/>
                  </a:ext>
                </a:extLst>
              </a:tr>
              <a:tr h="370840">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825289290"/>
                  </a:ext>
                </a:extLst>
              </a:tr>
            </a:tbl>
          </a:graphicData>
        </a:graphic>
      </p:graphicFrame>
      <p:sp>
        <p:nvSpPr>
          <p:cNvPr id="7" name="Arrow: Right 6">
            <a:extLst>
              <a:ext uri="{FF2B5EF4-FFF2-40B4-BE49-F238E27FC236}">
                <a16:creationId xmlns:a16="http://schemas.microsoft.com/office/drawing/2014/main" id="{B3B83C3B-9230-43E4-B6AF-C386CE77BF92}"/>
              </a:ext>
            </a:extLst>
          </p:cNvPr>
          <p:cNvSpPr/>
          <p:nvPr/>
        </p:nvSpPr>
        <p:spPr>
          <a:xfrm>
            <a:off x="3505200" y="1295400"/>
            <a:ext cx="914400" cy="48463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8E3C96AD-C761-414D-807B-2A69B6575866}"/>
              </a:ext>
            </a:extLst>
          </p:cNvPr>
          <p:cNvGraphicFramePr>
            <a:graphicFrameLocks noGrp="1"/>
          </p:cNvGraphicFramePr>
          <p:nvPr>
            <p:extLst>
              <p:ext uri="{D42A27DB-BD31-4B8C-83A1-F6EECF244321}">
                <p14:modId xmlns:p14="http://schemas.microsoft.com/office/powerpoint/2010/main" val="2517736488"/>
              </p:ext>
            </p:extLst>
          </p:nvPr>
        </p:nvGraphicFramePr>
        <p:xfrm>
          <a:off x="5105400" y="914400"/>
          <a:ext cx="1306536" cy="1112520"/>
        </p:xfrm>
        <a:graphic>
          <a:graphicData uri="http://schemas.openxmlformats.org/drawingml/2006/table">
            <a:tbl>
              <a:tblPr firstRow="1" bandRow="1">
                <a:tableStyleId>{5940675A-B579-460E-94D1-54222C63F5DA}</a:tableStyleId>
              </a:tblPr>
              <a:tblGrid>
                <a:gridCol w="435512">
                  <a:extLst>
                    <a:ext uri="{9D8B030D-6E8A-4147-A177-3AD203B41FA5}">
                      <a16:colId xmlns:a16="http://schemas.microsoft.com/office/drawing/2014/main" val="3351796053"/>
                    </a:ext>
                  </a:extLst>
                </a:gridCol>
                <a:gridCol w="435512">
                  <a:extLst>
                    <a:ext uri="{9D8B030D-6E8A-4147-A177-3AD203B41FA5}">
                      <a16:colId xmlns:a16="http://schemas.microsoft.com/office/drawing/2014/main" val="4125050301"/>
                    </a:ext>
                  </a:extLst>
                </a:gridCol>
                <a:gridCol w="435512">
                  <a:extLst>
                    <a:ext uri="{9D8B030D-6E8A-4147-A177-3AD203B41FA5}">
                      <a16:colId xmlns:a16="http://schemas.microsoft.com/office/drawing/2014/main" val="3530871960"/>
                    </a:ext>
                  </a:extLst>
                </a:gridCol>
              </a:tblGrid>
              <a:tr h="370840">
                <a:tc>
                  <a:txBody>
                    <a:bodyPr/>
                    <a:lstStyle/>
                    <a:p>
                      <a:r>
                        <a:rPr lang="en-US" dirty="0"/>
                        <a:t>0 </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124672614"/>
                  </a:ext>
                </a:extLst>
              </a:tr>
              <a:tr h="370840">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910176752"/>
                  </a:ext>
                </a:extLst>
              </a:tr>
              <a:tr h="370840">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253143731"/>
                  </a:ext>
                </a:extLst>
              </a:tr>
            </a:tbl>
          </a:graphicData>
        </a:graphic>
      </p:graphicFrame>
      <p:sp>
        <p:nvSpPr>
          <p:cNvPr id="9" name="TextBox 8">
            <a:extLst>
              <a:ext uri="{FF2B5EF4-FFF2-40B4-BE49-F238E27FC236}">
                <a16:creationId xmlns:a16="http://schemas.microsoft.com/office/drawing/2014/main" id="{57FEA18A-117B-4C33-B799-464BE7E3F82F}"/>
              </a:ext>
            </a:extLst>
          </p:cNvPr>
          <p:cNvSpPr txBox="1"/>
          <p:nvPr/>
        </p:nvSpPr>
        <p:spPr>
          <a:xfrm>
            <a:off x="6934200" y="1295400"/>
            <a:ext cx="301686" cy="369332"/>
          </a:xfrm>
          <a:prstGeom prst="rect">
            <a:avLst/>
          </a:prstGeom>
          <a:noFill/>
        </p:spPr>
        <p:txBody>
          <a:bodyPr wrap="none" rtlCol="0">
            <a:spAutoFit/>
          </a:bodyPr>
          <a:lstStyle/>
          <a:p>
            <a:r>
              <a:rPr lang="en-US" dirty="0"/>
              <a:t>x</a:t>
            </a:r>
          </a:p>
        </p:txBody>
      </p:sp>
      <p:graphicFrame>
        <p:nvGraphicFramePr>
          <p:cNvPr id="10" name="Table 9">
            <a:extLst>
              <a:ext uri="{FF2B5EF4-FFF2-40B4-BE49-F238E27FC236}">
                <a16:creationId xmlns:a16="http://schemas.microsoft.com/office/drawing/2014/main" id="{29DD81AD-AB26-4C42-B691-BF32B3265145}"/>
              </a:ext>
            </a:extLst>
          </p:cNvPr>
          <p:cNvGraphicFramePr>
            <a:graphicFrameLocks noGrp="1"/>
          </p:cNvGraphicFramePr>
          <p:nvPr>
            <p:extLst>
              <p:ext uri="{D42A27DB-BD31-4B8C-83A1-F6EECF244321}">
                <p14:modId xmlns:p14="http://schemas.microsoft.com/office/powerpoint/2010/main" val="482641092"/>
              </p:ext>
            </p:extLst>
          </p:nvPr>
        </p:nvGraphicFramePr>
        <p:xfrm>
          <a:off x="7543800" y="762000"/>
          <a:ext cx="1447797" cy="1139484"/>
        </p:xfrm>
        <a:graphic>
          <a:graphicData uri="http://schemas.openxmlformats.org/drawingml/2006/table">
            <a:tbl>
              <a:tblPr firstRow="1" bandRow="1">
                <a:tableStyleId>{5940675A-B579-460E-94D1-54222C63F5DA}</a:tableStyleId>
              </a:tblPr>
              <a:tblGrid>
                <a:gridCol w="482599">
                  <a:extLst>
                    <a:ext uri="{9D8B030D-6E8A-4147-A177-3AD203B41FA5}">
                      <a16:colId xmlns:a16="http://schemas.microsoft.com/office/drawing/2014/main" val="424057708"/>
                    </a:ext>
                  </a:extLst>
                </a:gridCol>
                <a:gridCol w="482599">
                  <a:extLst>
                    <a:ext uri="{9D8B030D-6E8A-4147-A177-3AD203B41FA5}">
                      <a16:colId xmlns:a16="http://schemas.microsoft.com/office/drawing/2014/main" val="3923208601"/>
                    </a:ext>
                  </a:extLst>
                </a:gridCol>
                <a:gridCol w="482599">
                  <a:extLst>
                    <a:ext uri="{9D8B030D-6E8A-4147-A177-3AD203B41FA5}">
                      <a16:colId xmlns:a16="http://schemas.microsoft.com/office/drawing/2014/main" val="1590058467"/>
                    </a:ext>
                  </a:extLst>
                </a:gridCol>
              </a:tblGrid>
              <a:tr h="379828">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565572755"/>
                  </a:ext>
                </a:extLst>
              </a:tr>
              <a:tr h="379828">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448783405"/>
                  </a:ext>
                </a:extLst>
              </a:tr>
              <a:tr h="379828">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395019942"/>
                  </a:ext>
                </a:extLst>
              </a:tr>
            </a:tbl>
          </a:graphicData>
        </a:graphic>
      </p:graphicFrame>
      <p:graphicFrame>
        <p:nvGraphicFramePr>
          <p:cNvPr id="11" name="Table 10">
            <a:extLst>
              <a:ext uri="{FF2B5EF4-FFF2-40B4-BE49-F238E27FC236}">
                <a16:creationId xmlns:a16="http://schemas.microsoft.com/office/drawing/2014/main" id="{29B1C88D-E2C4-40C4-9548-1805F9E5F4F0}"/>
              </a:ext>
            </a:extLst>
          </p:cNvPr>
          <p:cNvGraphicFramePr>
            <a:graphicFrameLocks noGrp="1"/>
          </p:cNvGraphicFramePr>
          <p:nvPr>
            <p:extLst>
              <p:ext uri="{D42A27DB-BD31-4B8C-83A1-F6EECF244321}">
                <p14:modId xmlns:p14="http://schemas.microsoft.com/office/powerpoint/2010/main" val="3587068415"/>
              </p:ext>
            </p:extLst>
          </p:nvPr>
        </p:nvGraphicFramePr>
        <p:xfrm>
          <a:off x="838200" y="3733800"/>
          <a:ext cx="2209800" cy="1854200"/>
        </p:xfrm>
        <a:graphic>
          <a:graphicData uri="http://schemas.openxmlformats.org/drawingml/2006/table">
            <a:tbl>
              <a:tblPr firstRow="1" bandRow="1">
                <a:tableStyleId>{5940675A-B579-460E-94D1-54222C63F5DA}</a:tableStyleId>
              </a:tblPr>
              <a:tblGrid>
                <a:gridCol w="441960">
                  <a:extLst>
                    <a:ext uri="{9D8B030D-6E8A-4147-A177-3AD203B41FA5}">
                      <a16:colId xmlns:a16="http://schemas.microsoft.com/office/drawing/2014/main" val="1217168405"/>
                    </a:ext>
                  </a:extLst>
                </a:gridCol>
                <a:gridCol w="441960">
                  <a:extLst>
                    <a:ext uri="{9D8B030D-6E8A-4147-A177-3AD203B41FA5}">
                      <a16:colId xmlns:a16="http://schemas.microsoft.com/office/drawing/2014/main" val="3996209672"/>
                    </a:ext>
                  </a:extLst>
                </a:gridCol>
                <a:gridCol w="441960">
                  <a:extLst>
                    <a:ext uri="{9D8B030D-6E8A-4147-A177-3AD203B41FA5}">
                      <a16:colId xmlns:a16="http://schemas.microsoft.com/office/drawing/2014/main" val="1943152002"/>
                    </a:ext>
                  </a:extLst>
                </a:gridCol>
                <a:gridCol w="441960">
                  <a:extLst>
                    <a:ext uri="{9D8B030D-6E8A-4147-A177-3AD203B41FA5}">
                      <a16:colId xmlns:a16="http://schemas.microsoft.com/office/drawing/2014/main" val="70397579"/>
                    </a:ext>
                  </a:extLst>
                </a:gridCol>
                <a:gridCol w="441960">
                  <a:extLst>
                    <a:ext uri="{9D8B030D-6E8A-4147-A177-3AD203B41FA5}">
                      <a16:colId xmlns:a16="http://schemas.microsoft.com/office/drawing/2014/main" val="3900119368"/>
                    </a:ext>
                  </a:extLst>
                </a:gridCol>
              </a:tblGrid>
              <a:tr h="370840">
                <a:tc>
                  <a:txBody>
                    <a:bodyPr/>
                    <a:lstStyle/>
                    <a:p>
                      <a:r>
                        <a:rPr lang="en-US" dirty="0"/>
                        <a:t>1</a:t>
                      </a:r>
                    </a:p>
                  </a:txBody>
                  <a:tcPr/>
                </a:tc>
                <a:tc>
                  <a:txBody>
                    <a:bodyPr/>
                    <a:lstStyle/>
                    <a:p>
                      <a:r>
                        <a:rPr lang="en-US" dirty="0"/>
                        <a:t>0</a:t>
                      </a:r>
                    </a:p>
                  </a:txBody>
                  <a:tcPr/>
                </a:tc>
                <a:tc>
                  <a:txBody>
                    <a:bodyPr/>
                    <a:lstStyle/>
                    <a:p>
                      <a:r>
                        <a:rPr lang="en-US" dirty="0"/>
                        <a:t>0</a:t>
                      </a:r>
                    </a:p>
                  </a:txBody>
                  <a:tcPr>
                    <a:solidFill>
                      <a:srgbClr val="92D050"/>
                    </a:solidFill>
                  </a:tcPr>
                </a:tc>
                <a:tc>
                  <a:txBody>
                    <a:bodyPr/>
                    <a:lstStyle/>
                    <a:p>
                      <a:r>
                        <a:rPr lang="en-US" dirty="0"/>
                        <a:t>0</a:t>
                      </a:r>
                    </a:p>
                  </a:txBody>
                  <a:tcPr>
                    <a:solidFill>
                      <a:srgbClr val="92D050"/>
                    </a:solidFill>
                  </a:tcPr>
                </a:tc>
                <a:tc>
                  <a:txBody>
                    <a:bodyPr/>
                    <a:lstStyle/>
                    <a:p>
                      <a:r>
                        <a:rPr lang="en-US" dirty="0"/>
                        <a:t>1</a:t>
                      </a:r>
                    </a:p>
                  </a:txBody>
                  <a:tcPr>
                    <a:solidFill>
                      <a:srgbClr val="92D050"/>
                    </a:solidFill>
                  </a:tcPr>
                </a:tc>
                <a:extLst>
                  <a:ext uri="{0D108BD9-81ED-4DB2-BD59-A6C34878D82A}">
                    <a16:rowId xmlns:a16="http://schemas.microsoft.com/office/drawing/2014/main" val="195693028"/>
                  </a:ext>
                </a:extLst>
              </a:tr>
              <a:tr h="370840">
                <a:tc>
                  <a:txBody>
                    <a:bodyPr/>
                    <a:lstStyle/>
                    <a:p>
                      <a:r>
                        <a:rPr lang="en-US" dirty="0"/>
                        <a:t>1</a:t>
                      </a:r>
                    </a:p>
                  </a:txBody>
                  <a:tcPr/>
                </a:tc>
                <a:tc>
                  <a:txBody>
                    <a:bodyPr/>
                    <a:lstStyle/>
                    <a:p>
                      <a:r>
                        <a:rPr lang="en-US" dirty="0"/>
                        <a:t>1</a:t>
                      </a:r>
                    </a:p>
                  </a:txBody>
                  <a:tcPr/>
                </a:tc>
                <a:tc>
                  <a:txBody>
                    <a:bodyPr/>
                    <a:lstStyle/>
                    <a:p>
                      <a:r>
                        <a:rPr lang="en-US" dirty="0"/>
                        <a:t>0</a:t>
                      </a:r>
                    </a:p>
                  </a:txBody>
                  <a:tcPr>
                    <a:solidFill>
                      <a:srgbClr val="92D050"/>
                    </a:solidFill>
                  </a:tcPr>
                </a:tc>
                <a:tc>
                  <a:txBody>
                    <a:bodyPr/>
                    <a:lstStyle/>
                    <a:p>
                      <a:r>
                        <a:rPr lang="en-US" dirty="0"/>
                        <a:t>1</a:t>
                      </a:r>
                    </a:p>
                  </a:txBody>
                  <a:tcPr>
                    <a:solidFill>
                      <a:srgbClr val="92D050"/>
                    </a:solidFill>
                  </a:tcPr>
                </a:tc>
                <a:tc>
                  <a:txBody>
                    <a:bodyPr/>
                    <a:lstStyle/>
                    <a:p>
                      <a:r>
                        <a:rPr lang="en-US" dirty="0"/>
                        <a:t>0</a:t>
                      </a:r>
                    </a:p>
                  </a:txBody>
                  <a:tcPr>
                    <a:solidFill>
                      <a:srgbClr val="92D050"/>
                    </a:solidFill>
                  </a:tcPr>
                </a:tc>
                <a:extLst>
                  <a:ext uri="{0D108BD9-81ED-4DB2-BD59-A6C34878D82A}">
                    <a16:rowId xmlns:a16="http://schemas.microsoft.com/office/drawing/2014/main" val="3472689044"/>
                  </a:ext>
                </a:extLst>
              </a:tr>
              <a:tr h="370840">
                <a:tc>
                  <a:txBody>
                    <a:bodyPr/>
                    <a:lstStyle/>
                    <a:p>
                      <a:r>
                        <a:rPr lang="en-US" dirty="0"/>
                        <a:t>1</a:t>
                      </a:r>
                    </a:p>
                  </a:txBody>
                  <a:tcPr/>
                </a:tc>
                <a:tc>
                  <a:txBody>
                    <a:bodyPr/>
                    <a:lstStyle/>
                    <a:p>
                      <a:r>
                        <a:rPr lang="en-US" dirty="0"/>
                        <a:t>0</a:t>
                      </a:r>
                    </a:p>
                  </a:txBody>
                  <a:tcPr/>
                </a:tc>
                <a:tc>
                  <a:txBody>
                    <a:bodyPr/>
                    <a:lstStyle/>
                    <a:p>
                      <a:r>
                        <a:rPr lang="en-US" dirty="0"/>
                        <a:t>1</a:t>
                      </a:r>
                    </a:p>
                  </a:txBody>
                  <a:tcPr>
                    <a:solidFill>
                      <a:srgbClr val="92D050"/>
                    </a:solidFill>
                  </a:tcPr>
                </a:tc>
                <a:tc>
                  <a:txBody>
                    <a:bodyPr/>
                    <a:lstStyle/>
                    <a:p>
                      <a:r>
                        <a:rPr lang="en-US" dirty="0"/>
                        <a:t>1</a:t>
                      </a:r>
                    </a:p>
                  </a:txBody>
                  <a:tcPr>
                    <a:solidFill>
                      <a:srgbClr val="92D050"/>
                    </a:solidFill>
                  </a:tcPr>
                </a:tc>
                <a:tc>
                  <a:txBody>
                    <a:bodyPr/>
                    <a:lstStyle/>
                    <a:p>
                      <a:r>
                        <a:rPr lang="en-US" dirty="0"/>
                        <a:t>1</a:t>
                      </a:r>
                    </a:p>
                  </a:txBody>
                  <a:tcPr>
                    <a:solidFill>
                      <a:srgbClr val="92D050"/>
                    </a:solidFill>
                  </a:tcPr>
                </a:tc>
                <a:extLst>
                  <a:ext uri="{0D108BD9-81ED-4DB2-BD59-A6C34878D82A}">
                    <a16:rowId xmlns:a16="http://schemas.microsoft.com/office/drawing/2014/main" val="1133473316"/>
                  </a:ext>
                </a:extLst>
              </a:tr>
              <a:tr h="370840">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461078377"/>
                  </a:ext>
                </a:extLst>
              </a:tr>
              <a:tr h="370840">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291322887"/>
                  </a:ext>
                </a:extLst>
              </a:tr>
            </a:tbl>
          </a:graphicData>
        </a:graphic>
      </p:graphicFrame>
      <p:sp>
        <p:nvSpPr>
          <p:cNvPr id="12" name="Arrow: Right 11">
            <a:extLst>
              <a:ext uri="{FF2B5EF4-FFF2-40B4-BE49-F238E27FC236}">
                <a16:creationId xmlns:a16="http://schemas.microsoft.com/office/drawing/2014/main" id="{FD75E474-6B84-4B0D-86D4-F4DA69ACAE0B}"/>
              </a:ext>
            </a:extLst>
          </p:cNvPr>
          <p:cNvSpPr/>
          <p:nvPr/>
        </p:nvSpPr>
        <p:spPr>
          <a:xfrm>
            <a:off x="3505200" y="4343400"/>
            <a:ext cx="978408" cy="48463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able 12">
            <a:extLst>
              <a:ext uri="{FF2B5EF4-FFF2-40B4-BE49-F238E27FC236}">
                <a16:creationId xmlns:a16="http://schemas.microsoft.com/office/drawing/2014/main" id="{27BA8A50-7BC1-445D-B45B-F8D48B841C4E}"/>
              </a:ext>
            </a:extLst>
          </p:cNvPr>
          <p:cNvGraphicFramePr>
            <a:graphicFrameLocks noGrp="1"/>
          </p:cNvGraphicFramePr>
          <p:nvPr>
            <p:extLst>
              <p:ext uri="{D42A27DB-BD31-4B8C-83A1-F6EECF244321}">
                <p14:modId xmlns:p14="http://schemas.microsoft.com/office/powerpoint/2010/main" val="1165008894"/>
              </p:ext>
            </p:extLst>
          </p:nvPr>
        </p:nvGraphicFramePr>
        <p:xfrm>
          <a:off x="5105400" y="3810000"/>
          <a:ext cx="1306536" cy="1304544"/>
        </p:xfrm>
        <a:graphic>
          <a:graphicData uri="http://schemas.openxmlformats.org/drawingml/2006/table">
            <a:tbl>
              <a:tblPr firstRow="1" bandRow="1">
                <a:tableStyleId>{5940675A-B579-460E-94D1-54222C63F5DA}</a:tableStyleId>
              </a:tblPr>
              <a:tblGrid>
                <a:gridCol w="435512">
                  <a:extLst>
                    <a:ext uri="{9D8B030D-6E8A-4147-A177-3AD203B41FA5}">
                      <a16:colId xmlns:a16="http://schemas.microsoft.com/office/drawing/2014/main" val="178645501"/>
                    </a:ext>
                  </a:extLst>
                </a:gridCol>
                <a:gridCol w="435512">
                  <a:extLst>
                    <a:ext uri="{9D8B030D-6E8A-4147-A177-3AD203B41FA5}">
                      <a16:colId xmlns:a16="http://schemas.microsoft.com/office/drawing/2014/main" val="3807801194"/>
                    </a:ext>
                  </a:extLst>
                </a:gridCol>
                <a:gridCol w="435512">
                  <a:extLst>
                    <a:ext uri="{9D8B030D-6E8A-4147-A177-3AD203B41FA5}">
                      <a16:colId xmlns:a16="http://schemas.microsoft.com/office/drawing/2014/main" val="3081265259"/>
                    </a:ext>
                  </a:extLst>
                </a:gridCol>
              </a:tblGrid>
              <a:tr h="434848">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3070927062"/>
                  </a:ext>
                </a:extLst>
              </a:tr>
              <a:tr h="434848">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618090504"/>
                  </a:ext>
                </a:extLst>
              </a:tr>
              <a:tr h="434848">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3774360379"/>
                  </a:ext>
                </a:extLst>
              </a:tr>
            </a:tbl>
          </a:graphicData>
        </a:graphic>
      </p:graphicFrame>
      <p:graphicFrame>
        <p:nvGraphicFramePr>
          <p:cNvPr id="14" name="Table 13">
            <a:extLst>
              <a:ext uri="{FF2B5EF4-FFF2-40B4-BE49-F238E27FC236}">
                <a16:creationId xmlns:a16="http://schemas.microsoft.com/office/drawing/2014/main" id="{6C34C442-E64F-4549-879E-0791C239CC69}"/>
              </a:ext>
            </a:extLst>
          </p:cNvPr>
          <p:cNvGraphicFramePr>
            <a:graphicFrameLocks noGrp="1"/>
          </p:cNvGraphicFramePr>
          <p:nvPr>
            <p:extLst>
              <p:ext uri="{D42A27DB-BD31-4B8C-83A1-F6EECF244321}">
                <p14:modId xmlns:p14="http://schemas.microsoft.com/office/powerpoint/2010/main" val="3643760242"/>
              </p:ext>
            </p:extLst>
          </p:nvPr>
        </p:nvGraphicFramePr>
        <p:xfrm>
          <a:off x="7467600" y="3733800"/>
          <a:ext cx="1447797" cy="1304544"/>
        </p:xfrm>
        <a:graphic>
          <a:graphicData uri="http://schemas.openxmlformats.org/drawingml/2006/table">
            <a:tbl>
              <a:tblPr firstRow="1" bandRow="1">
                <a:tableStyleId>{5940675A-B579-460E-94D1-54222C63F5DA}</a:tableStyleId>
              </a:tblPr>
              <a:tblGrid>
                <a:gridCol w="482599">
                  <a:extLst>
                    <a:ext uri="{9D8B030D-6E8A-4147-A177-3AD203B41FA5}">
                      <a16:colId xmlns:a16="http://schemas.microsoft.com/office/drawing/2014/main" val="2791230483"/>
                    </a:ext>
                  </a:extLst>
                </a:gridCol>
                <a:gridCol w="482599">
                  <a:extLst>
                    <a:ext uri="{9D8B030D-6E8A-4147-A177-3AD203B41FA5}">
                      <a16:colId xmlns:a16="http://schemas.microsoft.com/office/drawing/2014/main" val="4002082056"/>
                    </a:ext>
                  </a:extLst>
                </a:gridCol>
                <a:gridCol w="482599">
                  <a:extLst>
                    <a:ext uri="{9D8B030D-6E8A-4147-A177-3AD203B41FA5}">
                      <a16:colId xmlns:a16="http://schemas.microsoft.com/office/drawing/2014/main" val="4179622610"/>
                    </a:ext>
                  </a:extLst>
                </a:gridCol>
              </a:tblGrid>
              <a:tr h="434848">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4102116902"/>
                  </a:ext>
                </a:extLst>
              </a:tr>
              <a:tr h="434848">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3410620099"/>
                  </a:ext>
                </a:extLst>
              </a:tr>
              <a:tr h="434848">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3984832236"/>
                  </a:ext>
                </a:extLst>
              </a:tr>
            </a:tbl>
          </a:graphicData>
        </a:graphic>
      </p:graphicFrame>
      <p:sp>
        <p:nvSpPr>
          <p:cNvPr id="15" name="TextBox 14">
            <a:extLst>
              <a:ext uri="{FF2B5EF4-FFF2-40B4-BE49-F238E27FC236}">
                <a16:creationId xmlns:a16="http://schemas.microsoft.com/office/drawing/2014/main" id="{9351CAB0-C569-4F6F-8E40-B9EBB939894F}"/>
              </a:ext>
            </a:extLst>
          </p:cNvPr>
          <p:cNvSpPr txBox="1"/>
          <p:nvPr/>
        </p:nvSpPr>
        <p:spPr>
          <a:xfrm>
            <a:off x="6781800" y="4114800"/>
            <a:ext cx="301686" cy="369332"/>
          </a:xfrm>
          <a:prstGeom prst="rect">
            <a:avLst/>
          </a:prstGeom>
          <a:noFill/>
        </p:spPr>
        <p:txBody>
          <a:bodyPr wrap="none" rtlCol="0">
            <a:spAutoFit/>
          </a:bodyPr>
          <a:lstStyle/>
          <a:p>
            <a:r>
              <a:rPr lang="en-US" dirty="0"/>
              <a:t>x</a:t>
            </a:r>
          </a:p>
        </p:txBody>
      </p:sp>
      <p:sp>
        <p:nvSpPr>
          <p:cNvPr id="4" name="TextBox 3">
            <a:extLst>
              <a:ext uri="{FF2B5EF4-FFF2-40B4-BE49-F238E27FC236}">
                <a16:creationId xmlns:a16="http://schemas.microsoft.com/office/drawing/2014/main" id="{ECA63878-6148-4F07-AC87-5E1F6A85221A}"/>
              </a:ext>
            </a:extLst>
          </p:cNvPr>
          <p:cNvSpPr txBox="1"/>
          <p:nvPr/>
        </p:nvSpPr>
        <p:spPr>
          <a:xfrm>
            <a:off x="0" y="5867400"/>
            <a:ext cx="9372600" cy="800219"/>
          </a:xfrm>
          <a:prstGeom prst="rect">
            <a:avLst/>
          </a:prstGeom>
          <a:noFill/>
        </p:spPr>
        <p:txBody>
          <a:bodyPr wrap="square" rtlCol="0">
            <a:spAutoFit/>
          </a:bodyPr>
          <a:lstStyle/>
          <a:p>
            <a:pPr marL="109728" indent="0">
              <a:buNone/>
            </a:pPr>
            <a:r>
              <a:rPr lang="en-US" sz="2800" dirty="0"/>
              <a:t>I3=0×0+0×1+1×0+0×1+1×1+0×1+1×0+1×1+1×0 =2</a:t>
            </a:r>
          </a:p>
          <a:p>
            <a:endParaRPr lang="en-US" dirty="0"/>
          </a:p>
        </p:txBody>
      </p:sp>
    </p:spTree>
    <p:extLst>
      <p:ext uri="{BB962C8B-B14F-4D97-AF65-F5344CB8AC3E}">
        <p14:creationId xmlns:p14="http://schemas.microsoft.com/office/powerpoint/2010/main" val="27955156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09726B-EDDB-44CF-909B-A5CD048E10CA}"/>
              </a:ext>
            </a:extLst>
          </p:cNvPr>
          <p:cNvSpPr>
            <a:spLocks noGrp="1"/>
          </p:cNvSpPr>
          <p:nvPr>
            <p:ph idx="4294967295"/>
          </p:nvPr>
        </p:nvSpPr>
        <p:spPr>
          <a:xfrm>
            <a:off x="0" y="692150"/>
            <a:ext cx="9144000" cy="6089650"/>
          </a:xfrm>
        </p:spPr>
        <p:txBody>
          <a:bodyPr>
            <a:normAutofit/>
          </a:bodyPr>
          <a:lstStyle/>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r>
              <a:rPr lang="en-US" dirty="0"/>
              <a:t>I4=1×0+1×1+0×0+1×1+0×1+1×1+0×0+0×1+1×0=3</a:t>
            </a:r>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endParaRPr lang="en-US" sz="2000" dirty="0"/>
          </a:p>
          <a:p>
            <a:pPr marL="109728" indent="0">
              <a:buNone/>
            </a:pPr>
            <a:r>
              <a:rPr lang="en-US" dirty="0"/>
              <a:t>I5=1×0+0×1+1×0+0×1+1×1+1×1+0×0+1×1+1×0=3</a:t>
            </a:r>
          </a:p>
          <a:p>
            <a:pPr marL="109728" indent="0">
              <a:buNone/>
            </a:pPr>
            <a:endParaRPr lang="en-US" sz="2000" dirty="0"/>
          </a:p>
        </p:txBody>
      </p:sp>
      <p:graphicFrame>
        <p:nvGraphicFramePr>
          <p:cNvPr id="4" name="Table 3">
            <a:extLst>
              <a:ext uri="{FF2B5EF4-FFF2-40B4-BE49-F238E27FC236}">
                <a16:creationId xmlns:a16="http://schemas.microsoft.com/office/drawing/2014/main" id="{C183EC1C-4CC4-44A9-A5B8-0B06B32353C2}"/>
              </a:ext>
            </a:extLst>
          </p:cNvPr>
          <p:cNvGraphicFramePr>
            <a:graphicFrameLocks noGrp="1"/>
          </p:cNvGraphicFramePr>
          <p:nvPr>
            <p:extLst>
              <p:ext uri="{D42A27DB-BD31-4B8C-83A1-F6EECF244321}">
                <p14:modId xmlns:p14="http://schemas.microsoft.com/office/powerpoint/2010/main" val="1265313042"/>
              </p:ext>
            </p:extLst>
          </p:nvPr>
        </p:nvGraphicFramePr>
        <p:xfrm>
          <a:off x="799673" y="838200"/>
          <a:ext cx="2438400" cy="1854200"/>
        </p:xfrm>
        <a:graphic>
          <a:graphicData uri="http://schemas.openxmlformats.org/drawingml/2006/table">
            <a:tbl>
              <a:tblPr firstRow="1" bandRow="1">
                <a:tableStyleId>{5940675A-B579-460E-94D1-54222C63F5DA}</a:tableStyleId>
              </a:tblPr>
              <a:tblGrid>
                <a:gridCol w="485938">
                  <a:extLst>
                    <a:ext uri="{9D8B030D-6E8A-4147-A177-3AD203B41FA5}">
                      <a16:colId xmlns:a16="http://schemas.microsoft.com/office/drawing/2014/main" val="3397397541"/>
                    </a:ext>
                  </a:extLst>
                </a:gridCol>
                <a:gridCol w="485938">
                  <a:extLst>
                    <a:ext uri="{9D8B030D-6E8A-4147-A177-3AD203B41FA5}">
                      <a16:colId xmlns:a16="http://schemas.microsoft.com/office/drawing/2014/main" val="3113788397"/>
                    </a:ext>
                  </a:extLst>
                </a:gridCol>
                <a:gridCol w="485938">
                  <a:extLst>
                    <a:ext uri="{9D8B030D-6E8A-4147-A177-3AD203B41FA5}">
                      <a16:colId xmlns:a16="http://schemas.microsoft.com/office/drawing/2014/main" val="2353547953"/>
                    </a:ext>
                  </a:extLst>
                </a:gridCol>
                <a:gridCol w="485938">
                  <a:extLst>
                    <a:ext uri="{9D8B030D-6E8A-4147-A177-3AD203B41FA5}">
                      <a16:colId xmlns:a16="http://schemas.microsoft.com/office/drawing/2014/main" val="1736969174"/>
                    </a:ext>
                  </a:extLst>
                </a:gridCol>
                <a:gridCol w="494648">
                  <a:extLst>
                    <a:ext uri="{9D8B030D-6E8A-4147-A177-3AD203B41FA5}">
                      <a16:colId xmlns:a16="http://schemas.microsoft.com/office/drawing/2014/main" val="501193801"/>
                    </a:ext>
                  </a:extLst>
                </a:gridCol>
              </a:tblGrid>
              <a:tr h="370840">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3777850598"/>
                  </a:ext>
                </a:extLst>
              </a:tr>
              <a:tr h="370840">
                <a:tc>
                  <a:txBody>
                    <a:bodyPr/>
                    <a:lstStyle/>
                    <a:p>
                      <a:r>
                        <a:rPr lang="en-US" dirty="0"/>
                        <a:t>1</a:t>
                      </a:r>
                    </a:p>
                  </a:txBody>
                  <a:tcPr>
                    <a:solidFill>
                      <a:srgbClr val="92D050"/>
                    </a:solidFill>
                  </a:tcPr>
                </a:tc>
                <a:tc>
                  <a:txBody>
                    <a:bodyPr/>
                    <a:lstStyle/>
                    <a:p>
                      <a:r>
                        <a:rPr lang="en-US" dirty="0"/>
                        <a:t>1</a:t>
                      </a:r>
                    </a:p>
                  </a:txBody>
                  <a:tcPr>
                    <a:solidFill>
                      <a:srgbClr val="92D050"/>
                    </a:solidFill>
                  </a:tcPr>
                </a:tc>
                <a:tc>
                  <a:txBody>
                    <a:bodyPr/>
                    <a:lstStyle/>
                    <a:p>
                      <a:r>
                        <a:rPr lang="en-US" dirty="0"/>
                        <a:t>0</a:t>
                      </a:r>
                    </a:p>
                  </a:txBody>
                  <a:tcPr>
                    <a:solidFill>
                      <a:srgbClr val="92D050"/>
                    </a:solidFill>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243826418"/>
                  </a:ext>
                </a:extLst>
              </a:tr>
              <a:tr h="370840">
                <a:tc>
                  <a:txBody>
                    <a:bodyPr/>
                    <a:lstStyle/>
                    <a:p>
                      <a:r>
                        <a:rPr lang="en-US" dirty="0"/>
                        <a:t>1</a:t>
                      </a:r>
                    </a:p>
                  </a:txBody>
                  <a:tcPr>
                    <a:solidFill>
                      <a:srgbClr val="92D050"/>
                    </a:solidFill>
                  </a:tcPr>
                </a:tc>
                <a:tc>
                  <a:txBody>
                    <a:bodyPr/>
                    <a:lstStyle/>
                    <a:p>
                      <a:r>
                        <a:rPr lang="en-US" dirty="0"/>
                        <a:t>0</a:t>
                      </a:r>
                    </a:p>
                  </a:txBody>
                  <a:tcPr>
                    <a:solidFill>
                      <a:srgbClr val="92D050"/>
                    </a:solidFill>
                  </a:tcPr>
                </a:tc>
                <a:tc>
                  <a:txBody>
                    <a:bodyPr/>
                    <a:lstStyle/>
                    <a:p>
                      <a:r>
                        <a:rPr lang="en-US" dirty="0"/>
                        <a:t>1</a:t>
                      </a:r>
                    </a:p>
                  </a:txBody>
                  <a:tcPr>
                    <a:solidFill>
                      <a:srgbClr val="92D050"/>
                    </a:solidFill>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339459376"/>
                  </a:ext>
                </a:extLst>
              </a:tr>
              <a:tr h="370840">
                <a:tc>
                  <a:txBody>
                    <a:bodyPr/>
                    <a:lstStyle/>
                    <a:p>
                      <a:r>
                        <a:rPr lang="en-US" dirty="0"/>
                        <a:t>0</a:t>
                      </a:r>
                    </a:p>
                  </a:txBody>
                  <a:tcPr>
                    <a:solidFill>
                      <a:srgbClr val="92D050"/>
                    </a:solidFill>
                  </a:tcPr>
                </a:tc>
                <a:tc>
                  <a:txBody>
                    <a:bodyPr/>
                    <a:lstStyle/>
                    <a:p>
                      <a:r>
                        <a:rPr lang="en-US" dirty="0"/>
                        <a:t>0</a:t>
                      </a:r>
                    </a:p>
                  </a:txBody>
                  <a:tcPr>
                    <a:solidFill>
                      <a:srgbClr val="92D050"/>
                    </a:solidFill>
                  </a:tcPr>
                </a:tc>
                <a:tc>
                  <a:txBody>
                    <a:bodyPr/>
                    <a:lstStyle/>
                    <a:p>
                      <a:r>
                        <a:rPr lang="en-US" dirty="0"/>
                        <a:t>1</a:t>
                      </a:r>
                    </a:p>
                  </a:txBody>
                  <a:tcPr>
                    <a:solidFill>
                      <a:srgbClr val="92D050"/>
                    </a:solidFill>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464351611"/>
                  </a:ext>
                </a:extLst>
              </a:tr>
              <a:tr h="370840">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265315951"/>
                  </a:ext>
                </a:extLst>
              </a:tr>
            </a:tbl>
          </a:graphicData>
        </a:graphic>
      </p:graphicFrame>
      <p:graphicFrame>
        <p:nvGraphicFramePr>
          <p:cNvPr id="5" name="Table 4">
            <a:extLst>
              <a:ext uri="{FF2B5EF4-FFF2-40B4-BE49-F238E27FC236}">
                <a16:creationId xmlns:a16="http://schemas.microsoft.com/office/drawing/2014/main" id="{4AC41EE2-BFB0-49E7-9F33-FF0490F9C80D}"/>
              </a:ext>
            </a:extLst>
          </p:cNvPr>
          <p:cNvGraphicFramePr>
            <a:graphicFrameLocks noGrp="1"/>
          </p:cNvGraphicFramePr>
          <p:nvPr>
            <p:extLst>
              <p:ext uri="{D42A27DB-BD31-4B8C-83A1-F6EECF244321}">
                <p14:modId xmlns:p14="http://schemas.microsoft.com/office/powerpoint/2010/main" val="1316804503"/>
              </p:ext>
            </p:extLst>
          </p:nvPr>
        </p:nvGraphicFramePr>
        <p:xfrm>
          <a:off x="4811334" y="1316463"/>
          <a:ext cx="1485898" cy="1112520"/>
        </p:xfrm>
        <a:graphic>
          <a:graphicData uri="http://schemas.openxmlformats.org/drawingml/2006/table">
            <a:tbl>
              <a:tblPr firstRow="1" bandRow="1">
                <a:tableStyleId>{5940675A-B579-460E-94D1-54222C63F5DA}</a:tableStyleId>
              </a:tblPr>
              <a:tblGrid>
                <a:gridCol w="533400">
                  <a:extLst>
                    <a:ext uri="{9D8B030D-6E8A-4147-A177-3AD203B41FA5}">
                      <a16:colId xmlns:a16="http://schemas.microsoft.com/office/drawing/2014/main" val="1541806989"/>
                    </a:ext>
                  </a:extLst>
                </a:gridCol>
                <a:gridCol w="533400">
                  <a:extLst>
                    <a:ext uri="{9D8B030D-6E8A-4147-A177-3AD203B41FA5}">
                      <a16:colId xmlns:a16="http://schemas.microsoft.com/office/drawing/2014/main" val="821908241"/>
                    </a:ext>
                  </a:extLst>
                </a:gridCol>
                <a:gridCol w="419098">
                  <a:extLst>
                    <a:ext uri="{9D8B030D-6E8A-4147-A177-3AD203B41FA5}">
                      <a16:colId xmlns:a16="http://schemas.microsoft.com/office/drawing/2014/main" val="2109988848"/>
                    </a:ext>
                  </a:extLst>
                </a:gridCol>
              </a:tblGrid>
              <a:tr h="370840">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2179996791"/>
                  </a:ext>
                </a:extLst>
              </a:tr>
              <a:tr h="370840">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3066453820"/>
                  </a:ext>
                </a:extLst>
              </a:tr>
              <a:tr h="370840">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839359883"/>
                  </a:ext>
                </a:extLst>
              </a:tr>
            </a:tbl>
          </a:graphicData>
        </a:graphic>
      </p:graphicFrame>
      <p:graphicFrame>
        <p:nvGraphicFramePr>
          <p:cNvPr id="6" name="Table 5">
            <a:extLst>
              <a:ext uri="{FF2B5EF4-FFF2-40B4-BE49-F238E27FC236}">
                <a16:creationId xmlns:a16="http://schemas.microsoft.com/office/drawing/2014/main" id="{68A90DE7-200A-4FFB-8409-3FA6BF181B65}"/>
              </a:ext>
            </a:extLst>
          </p:cNvPr>
          <p:cNvGraphicFramePr>
            <a:graphicFrameLocks noGrp="1"/>
          </p:cNvGraphicFramePr>
          <p:nvPr>
            <p:extLst>
              <p:ext uri="{D42A27DB-BD31-4B8C-83A1-F6EECF244321}">
                <p14:modId xmlns:p14="http://schemas.microsoft.com/office/powerpoint/2010/main" val="694541480"/>
              </p:ext>
            </p:extLst>
          </p:nvPr>
        </p:nvGraphicFramePr>
        <p:xfrm>
          <a:off x="7166902" y="1375469"/>
          <a:ext cx="1431387" cy="1097280"/>
        </p:xfrm>
        <a:graphic>
          <a:graphicData uri="http://schemas.openxmlformats.org/drawingml/2006/table">
            <a:tbl>
              <a:tblPr firstRow="1" bandRow="1">
                <a:tableStyleId>{5940675A-B579-460E-94D1-54222C63F5DA}</a:tableStyleId>
              </a:tblPr>
              <a:tblGrid>
                <a:gridCol w="477129">
                  <a:extLst>
                    <a:ext uri="{9D8B030D-6E8A-4147-A177-3AD203B41FA5}">
                      <a16:colId xmlns:a16="http://schemas.microsoft.com/office/drawing/2014/main" val="1028498145"/>
                    </a:ext>
                  </a:extLst>
                </a:gridCol>
                <a:gridCol w="477129">
                  <a:extLst>
                    <a:ext uri="{9D8B030D-6E8A-4147-A177-3AD203B41FA5}">
                      <a16:colId xmlns:a16="http://schemas.microsoft.com/office/drawing/2014/main" val="1477888570"/>
                    </a:ext>
                  </a:extLst>
                </a:gridCol>
                <a:gridCol w="477129">
                  <a:extLst>
                    <a:ext uri="{9D8B030D-6E8A-4147-A177-3AD203B41FA5}">
                      <a16:colId xmlns:a16="http://schemas.microsoft.com/office/drawing/2014/main" val="4125630736"/>
                    </a:ext>
                  </a:extLst>
                </a:gridCol>
              </a:tblGrid>
              <a:tr h="363025">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3396123865"/>
                  </a:ext>
                </a:extLst>
              </a:tr>
              <a:tr h="363025">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008786106"/>
                  </a:ext>
                </a:extLst>
              </a:tr>
              <a:tr h="363025">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3909078739"/>
                  </a:ext>
                </a:extLst>
              </a:tr>
            </a:tbl>
          </a:graphicData>
        </a:graphic>
      </p:graphicFrame>
      <p:sp>
        <p:nvSpPr>
          <p:cNvPr id="7" name="Arrow: Right 6">
            <a:extLst>
              <a:ext uri="{FF2B5EF4-FFF2-40B4-BE49-F238E27FC236}">
                <a16:creationId xmlns:a16="http://schemas.microsoft.com/office/drawing/2014/main" id="{C8132113-664F-470D-9649-95B39871B312}"/>
              </a:ext>
            </a:extLst>
          </p:cNvPr>
          <p:cNvSpPr/>
          <p:nvPr/>
        </p:nvSpPr>
        <p:spPr>
          <a:xfrm>
            <a:off x="3641356" y="1630407"/>
            <a:ext cx="800102" cy="48463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B60684C-42E3-4245-ACE4-8CB84C8A2100}"/>
              </a:ext>
            </a:extLst>
          </p:cNvPr>
          <p:cNvSpPr txBox="1"/>
          <p:nvPr/>
        </p:nvSpPr>
        <p:spPr>
          <a:xfrm>
            <a:off x="6563145" y="1739443"/>
            <a:ext cx="301686" cy="369332"/>
          </a:xfrm>
          <a:prstGeom prst="rect">
            <a:avLst/>
          </a:prstGeom>
          <a:noFill/>
        </p:spPr>
        <p:txBody>
          <a:bodyPr wrap="none" rtlCol="0">
            <a:spAutoFit/>
          </a:bodyPr>
          <a:lstStyle/>
          <a:p>
            <a:r>
              <a:rPr lang="en-US" dirty="0"/>
              <a:t>x</a:t>
            </a:r>
          </a:p>
        </p:txBody>
      </p:sp>
      <p:graphicFrame>
        <p:nvGraphicFramePr>
          <p:cNvPr id="9" name="Table 8">
            <a:extLst>
              <a:ext uri="{FF2B5EF4-FFF2-40B4-BE49-F238E27FC236}">
                <a16:creationId xmlns:a16="http://schemas.microsoft.com/office/drawing/2014/main" id="{0B8F4015-0D21-46D8-940D-1AC63CEFAC13}"/>
              </a:ext>
            </a:extLst>
          </p:cNvPr>
          <p:cNvGraphicFramePr>
            <a:graphicFrameLocks noGrp="1"/>
          </p:cNvGraphicFramePr>
          <p:nvPr>
            <p:extLst>
              <p:ext uri="{D42A27DB-BD31-4B8C-83A1-F6EECF244321}">
                <p14:modId xmlns:p14="http://schemas.microsoft.com/office/powerpoint/2010/main" val="4037878998"/>
              </p:ext>
            </p:extLst>
          </p:nvPr>
        </p:nvGraphicFramePr>
        <p:xfrm>
          <a:off x="796934" y="3704179"/>
          <a:ext cx="2536290" cy="1854200"/>
        </p:xfrm>
        <a:graphic>
          <a:graphicData uri="http://schemas.openxmlformats.org/drawingml/2006/table">
            <a:tbl>
              <a:tblPr firstRow="1" bandRow="1">
                <a:tableStyleId>{5940675A-B579-460E-94D1-54222C63F5DA}</a:tableStyleId>
              </a:tblPr>
              <a:tblGrid>
                <a:gridCol w="507258">
                  <a:extLst>
                    <a:ext uri="{9D8B030D-6E8A-4147-A177-3AD203B41FA5}">
                      <a16:colId xmlns:a16="http://schemas.microsoft.com/office/drawing/2014/main" val="865858642"/>
                    </a:ext>
                  </a:extLst>
                </a:gridCol>
                <a:gridCol w="507258">
                  <a:extLst>
                    <a:ext uri="{9D8B030D-6E8A-4147-A177-3AD203B41FA5}">
                      <a16:colId xmlns:a16="http://schemas.microsoft.com/office/drawing/2014/main" val="3304336732"/>
                    </a:ext>
                  </a:extLst>
                </a:gridCol>
                <a:gridCol w="507258">
                  <a:extLst>
                    <a:ext uri="{9D8B030D-6E8A-4147-A177-3AD203B41FA5}">
                      <a16:colId xmlns:a16="http://schemas.microsoft.com/office/drawing/2014/main" val="705171493"/>
                    </a:ext>
                  </a:extLst>
                </a:gridCol>
                <a:gridCol w="507258">
                  <a:extLst>
                    <a:ext uri="{9D8B030D-6E8A-4147-A177-3AD203B41FA5}">
                      <a16:colId xmlns:a16="http://schemas.microsoft.com/office/drawing/2014/main" val="2066129116"/>
                    </a:ext>
                  </a:extLst>
                </a:gridCol>
                <a:gridCol w="507258">
                  <a:extLst>
                    <a:ext uri="{9D8B030D-6E8A-4147-A177-3AD203B41FA5}">
                      <a16:colId xmlns:a16="http://schemas.microsoft.com/office/drawing/2014/main" val="876623971"/>
                    </a:ext>
                  </a:extLst>
                </a:gridCol>
              </a:tblGrid>
              <a:tr h="370840">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3473579535"/>
                  </a:ext>
                </a:extLst>
              </a:tr>
              <a:tr h="370840">
                <a:tc>
                  <a:txBody>
                    <a:bodyPr/>
                    <a:lstStyle/>
                    <a:p>
                      <a:r>
                        <a:rPr lang="en-US" dirty="0"/>
                        <a:t>1</a:t>
                      </a:r>
                    </a:p>
                  </a:txBody>
                  <a:tcPr/>
                </a:tc>
                <a:tc>
                  <a:txBody>
                    <a:bodyPr/>
                    <a:lstStyle/>
                    <a:p>
                      <a:r>
                        <a:rPr lang="en-US" dirty="0"/>
                        <a:t>1</a:t>
                      </a:r>
                    </a:p>
                  </a:txBody>
                  <a:tcPr>
                    <a:solidFill>
                      <a:srgbClr val="92D050"/>
                    </a:solidFill>
                  </a:tcPr>
                </a:tc>
                <a:tc>
                  <a:txBody>
                    <a:bodyPr/>
                    <a:lstStyle/>
                    <a:p>
                      <a:r>
                        <a:rPr lang="en-US" dirty="0"/>
                        <a:t>0</a:t>
                      </a:r>
                    </a:p>
                  </a:txBody>
                  <a:tcPr>
                    <a:solidFill>
                      <a:srgbClr val="92D050"/>
                    </a:solidFill>
                  </a:tcPr>
                </a:tc>
                <a:tc>
                  <a:txBody>
                    <a:bodyPr/>
                    <a:lstStyle/>
                    <a:p>
                      <a:r>
                        <a:rPr lang="en-US" dirty="0"/>
                        <a:t>1</a:t>
                      </a:r>
                    </a:p>
                  </a:txBody>
                  <a:tcPr>
                    <a:solidFill>
                      <a:srgbClr val="92D050"/>
                    </a:solidFill>
                  </a:tcPr>
                </a:tc>
                <a:tc>
                  <a:txBody>
                    <a:bodyPr/>
                    <a:lstStyle/>
                    <a:p>
                      <a:r>
                        <a:rPr lang="en-US" dirty="0"/>
                        <a:t>0</a:t>
                      </a:r>
                    </a:p>
                  </a:txBody>
                  <a:tcPr/>
                </a:tc>
                <a:extLst>
                  <a:ext uri="{0D108BD9-81ED-4DB2-BD59-A6C34878D82A}">
                    <a16:rowId xmlns:a16="http://schemas.microsoft.com/office/drawing/2014/main" val="1786909696"/>
                  </a:ext>
                </a:extLst>
              </a:tr>
              <a:tr h="370840">
                <a:tc>
                  <a:txBody>
                    <a:bodyPr/>
                    <a:lstStyle/>
                    <a:p>
                      <a:r>
                        <a:rPr lang="en-US" dirty="0"/>
                        <a:t>1</a:t>
                      </a:r>
                    </a:p>
                  </a:txBody>
                  <a:tcPr/>
                </a:tc>
                <a:tc>
                  <a:txBody>
                    <a:bodyPr/>
                    <a:lstStyle/>
                    <a:p>
                      <a:r>
                        <a:rPr lang="en-US" dirty="0"/>
                        <a:t>0</a:t>
                      </a:r>
                    </a:p>
                  </a:txBody>
                  <a:tcPr>
                    <a:solidFill>
                      <a:srgbClr val="92D050"/>
                    </a:solidFill>
                  </a:tcPr>
                </a:tc>
                <a:tc>
                  <a:txBody>
                    <a:bodyPr/>
                    <a:lstStyle/>
                    <a:p>
                      <a:r>
                        <a:rPr lang="en-US" dirty="0"/>
                        <a:t>1</a:t>
                      </a:r>
                    </a:p>
                  </a:txBody>
                  <a:tcPr>
                    <a:solidFill>
                      <a:srgbClr val="92D050"/>
                    </a:solidFill>
                  </a:tcPr>
                </a:tc>
                <a:tc>
                  <a:txBody>
                    <a:bodyPr/>
                    <a:lstStyle/>
                    <a:p>
                      <a:r>
                        <a:rPr lang="en-US" dirty="0"/>
                        <a:t>1</a:t>
                      </a:r>
                    </a:p>
                  </a:txBody>
                  <a:tcPr>
                    <a:solidFill>
                      <a:srgbClr val="92D050"/>
                    </a:solidFill>
                  </a:tcPr>
                </a:tc>
                <a:tc>
                  <a:txBody>
                    <a:bodyPr/>
                    <a:lstStyle/>
                    <a:p>
                      <a:r>
                        <a:rPr lang="en-US" dirty="0"/>
                        <a:t>1</a:t>
                      </a:r>
                    </a:p>
                  </a:txBody>
                  <a:tcPr/>
                </a:tc>
                <a:extLst>
                  <a:ext uri="{0D108BD9-81ED-4DB2-BD59-A6C34878D82A}">
                    <a16:rowId xmlns:a16="http://schemas.microsoft.com/office/drawing/2014/main" val="837834210"/>
                  </a:ext>
                </a:extLst>
              </a:tr>
              <a:tr h="370840">
                <a:tc>
                  <a:txBody>
                    <a:bodyPr/>
                    <a:lstStyle/>
                    <a:p>
                      <a:r>
                        <a:rPr lang="en-US" dirty="0"/>
                        <a:t>0</a:t>
                      </a:r>
                    </a:p>
                  </a:txBody>
                  <a:tcPr/>
                </a:tc>
                <a:tc>
                  <a:txBody>
                    <a:bodyPr/>
                    <a:lstStyle/>
                    <a:p>
                      <a:r>
                        <a:rPr lang="en-US" dirty="0"/>
                        <a:t>0</a:t>
                      </a:r>
                    </a:p>
                  </a:txBody>
                  <a:tcPr>
                    <a:solidFill>
                      <a:srgbClr val="92D050"/>
                    </a:solidFill>
                  </a:tcPr>
                </a:tc>
                <a:tc>
                  <a:txBody>
                    <a:bodyPr/>
                    <a:lstStyle/>
                    <a:p>
                      <a:r>
                        <a:rPr lang="en-US" dirty="0"/>
                        <a:t>1</a:t>
                      </a:r>
                    </a:p>
                  </a:txBody>
                  <a:tcPr>
                    <a:solidFill>
                      <a:srgbClr val="92D050"/>
                    </a:solidFill>
                  </a:tcPr>
                </a:tc>
                <a:tc>
                  <a:txBody>
                    <a:bodyPr/>
                    <a:lstStyle/>
                    <a:p>
                      <a:r>
                        <a:rPr lang="en-US" dirty="0"/>
                        <a:t>1</a:t>
                      </a:r>
                    </a:p>
                  </a:txBody>
                  <a:tcPr>
                    <a:solidFill>
                      <a:srgbClr val="92D050"/>
                    </a:solidFill>
                  </a:tcPr>
                </a:tc>
                <a:tc>
                  <a:txBody>
                    <a:bodyPr/>
                    <a:lstStyle/>
                    <a:p>
                      <a:r>
                        <a:rPr lang="en-US" dirty="0"/>
                        <a:t>0</a:t>
                      </a:r>
                    </a:p>
                  </a:txBody>
                  <a:tcPr/>
                </a:tc>
                <a:extLst>
                  <a:ext uri="{0D108BD9-81ED-4DB2-BD59-A6C34878D82A}">
                    <a16:rowId xmlns:a16="http://schemas.microsoft.com/office/drawing/2014/main" val="3185292697"/>
                  </a:ext>
                </a:extLst>
              </a:tr>
              <a:tr h="370840">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355716615"/>
                  </a:ext>
                </a:extLst>
              </a:tr>
            </a:tbl>
          </a:graphicData>
        </a:graphic>
      </p:graphicFrame>
      <p:graphicFrame>
        <p:nvGraphicFramePr>
          <p:cNvPr id="10" name="Table 9">
            <a:extLst>
              <a:ext uri="{FF2B5EF4-FFF2-40B4-BE49-F238E27FC236}">
                <a16:creationId xmlns:a16="http://schemas.microsoft.com/office/drawing/2014/main" id="{1A3BC639-1BAB-4FED-B778-E6D7C46067DC}"/>
              </a:ext>
            </a:extLst>
          </p:cNvPr>
          <p:cNvGraphicFramePr>
            <a:graphicFrameLocks noGrp="1"/>
          </p:cNvGraphicFramePr>
          <p:nvPr>
            <p:extLst>
              <p:ext uri="{D42A27DB-BD31-4B8C-83A1-F6EECF244321}">
                <p14:modId xmlns:p14="http://schemas.microsoft.com/office/powerpoint/2010/main" val="2425388997"/>
              </p:ext>
            </p:extLst>
          </p:nvPr>
        </p:nvGraphicFramePr>
        <p:xfrm>
          <a:off x="4754183" y="4172502"/>
          <a:ext cx="1600200" cy="1112520"/>
        </p:xfrm>
        <a:graphic>
          <a:graphicData uri="http://schemas.openxmlformats.org/drawingml/2006/table">
            <a:tbl>
              <a:tblPr firstRow="1" bandRow="1">
                <a:tableStyleId>{5940675A-B579-460E-94D1-54222C63F5DA}</a:tableStyleId>
              </a:tblPr>
              <a:tblGrid>
                <a:gridCol w="533400">
                  <a:extLst>
                    <a:ext uri="{9D8B030D-6E8A-4147-A177-3AD203B41FA5}">
                      <a16:colId xmlns:a16="http://schemas.microsoft.com/office/drawing/2014/main" val="902543501"/>
                    </a:ext>
                  </a:extLst>
                </a:gridCol>
                <a:gridCol w="533400">
                  <a:extLst>
                    <a:ext uri="{9D8B030D-6E8A-4147-A177-3AD203B41FA5}">
                      <a16:colId xmlns:a16="http://schemas.microsoft.com/office/drawing/2014/main" val="3465120317"/>
                    </a:ext>
                  </a:extLst>
                </a:gridCol>
                <a:gridCol w="533400">
                  <a:extLst>
                    <a:ext uri="{9D8B030D-6E8A-4147-A177-3AD203B41FA5}">
                      <a16:colId xmlns:a16="http://schemas.microsoft.com/office/drawing/2014/main" val="1798803478"/>
                    </a:ext>
                  </a:extLst>
                </a:gridCol>
              </a:tblGrid>
              <a:tr h="370840">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194968468"/>
                  </a:ext>
                </a:extLst>
              </a:tr>
              <a:tr h="370840">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4038681606"/>
                  </a:ext>
                </a:extLst>
              </a:tr>
              <a:tr h="370840">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01305809"/>
                  </a:ext>
                </a:extLst>
              </a:tr>
            </a:tbl>
          </a:graphicData>
        </a:graphic>
      </p:graphicFrame>
      <p:graphicFrame>
        <p:nvGraphicFramePr>
          <p:cNvPr id="11" name="Table 10">
            <a:extLst>
              <a:ext uri="{FF2B5EF4-FFF2-40B4-BE49-F238E27FC236}">
                <a16:creationId xmlns:a16="http://schemas.microsoft.com/office/drawing/2014/main" id="{4114AD2E-6012-414D-9A63-D25303B43023}"/>
              </a:ext>
            </a:extLst>
          </p:cNvPr>
          <p:cNvGraphicFramePr>
            <a:graphicFrameLocks noGrp="1"/>
          </p:cNvGraphicFramePr>
          <p:nvPr>
            <p:extLst>
              <p:ext uri="{D42A27DB-BD31-4B8C-83A1-F6EECF244321}">
                <p14:modId xmlns:p14="http://schemas.microsoft.com/office/powerpoint/2010/main" val="257050102"/>
              </p:ext>
            </p:extLst>
          </p:nvPr>
        </p:nvGraphicFramePr>
        <p:xfrm>
          <a:off x="7090701" y="4176524"/>
          <a:ext cx="1583787" cy="1112520"/>
        </p:xfrm>
        <a:graphic>
          <a:graphicData uri="http://schemas.openxmlformats.org/drawingml/2006/table">
            <a:tbl>
              <a:tblPr firstRow="1" bandRow="1">
                <a:tableStyleId>{5940675A-B579-460E-94D1-54222C63F5DA}</a:tableStyleId>
              </a:tblPr>
              <a:tblGrid>
                <a:gridCol w="527929">
                  <a:extLst>
                    <a:ext uri="{9D8B030D-6E8A-4147-A177-3AD203B41FA5}">
                      <a16:colId xmlns:a16="http://schemas.microsoft.com/office/drawing/2014/main" val="1048395651"/>
                    </a:ext>
                  </a:extLst>
                </a:gridCol>
                <a:gridCol w="527929">
                  <a:extLst>
                    <a:ext uri="{9D8B030D-6E8A-4147-A177-3AD203B41FA5}">
                      <a16:colId xmlns:a16="http://schemas.microsoft.com/office/drawing/2014/main" val="2665933990"/>
                    </a:ext>
                  </a:extLst>
                </a:gridCol>
                <a:gridCol w="527929">
                  <a:extLst>
                    <a:ext uri="{9D8B030D-6E8A-4147-A177-3AD203B41FA5}">
                      <a16:colId xmlns:a16="http://schemas.microsoft.com/office/drawing/2014/main" val="2274465407"/>
                    </a:ext>
                  </a:extLst>
                </a:gridCol>
              </a:tblGrid>
              <a:tr h="370840">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966687003"/>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338427087"/>
                  </a:ext>
                </a:extLst>
              </a:tr>
              <a:tr h="370840">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3956911508"/>
                  </a:ext>
                </a:extLst>
              </a:tr>
            </a:tbl>
          </a:graphicData>
        </a:graphic>
      </p:graphicFrame>
      <p:sp>
        <p:nvSpPr>
          <p:cNvPr id="12" name="Arrow: Right 11">
            <a:extLst>
              <a:ext uri="{FF2B5EF4-FFF2-40B4-BE49-F238E27FC236}">
                <a16:creationId xmlns:a16="http://schemas.microsoft.com/office/drawing/2014/main" id="{49A7F622-EAB1-4710-97D1-C888422992D6}"/>
              </a:ext>
            </a:extLst>
          </p:cNvPr>
          <p:cNvSpPr/>
          <p:nvPr/>
        </p:nvSpPr>
        <p:spPr>
          <a:xfrm>
            <a:off x="3639488" y="4365007"/>
            <a:ext cx="714802" cy="48463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1E0933A-ECC7-47A4-8CBA-B23EC055E704}"/>
              </a:ext>
            </a:extLst>
          </p:cNvPr>
          <p:cNvSpPr txBox="1"/>
          <p:nvPr/>
        </p:nvSpPr>
        <p:spPr>
          <a:xfrm>
            <a:off x="6563145" y="4574249"/>
            <a:ext cx="45719" cy="369332"/>
          </a:xfrm>
          <a:prstGeom prst="rect">
            <a:avLst/>
          </a:prstGeom>
          <a:noFill/>
        </p:spPr>
        <p:txBody>
          <a:bodyPr wrap="square" rtlCol="0">
            <a:spAutoFit/>
          </a:bodyPr>
          <a:lstStyle/>
          <a:p>
            <a:r>
              <a:rPr lang="en-US" dirty="0"/>
              <a:t>x</a:t>
            </a:r>
          </a:p>
        </p:txBody>
      </p:sp>
    </p:spTree>
    <p:extLst>
      <p:ext uri="{BB962C8B-B14F-4D97-AF65-F5344CB8AC3E}">
        <p14:creationId xmlns:p14="http://schemas.microsoft.com/office/powerpoint/2010/main" val="14021260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32778</TotalTime>
  <Words>7312</Words>
  <Application>Microsoft Office PowerPoint</Application>
  <PresentationFormat>On-screen Show (4:3)</PresentationFormat>
  <Paragraphs>1386</Paragraphs>
  <Slides>199</Slides>
  <Notes>14</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199</vt:i4>
      </vt:variant>
    </vt:vector>
  </HeadingPairs>
  <TitlesOfParts>
    <vt:vector size="215" baseType="lpstr">
      <vt:lpstr>Arial</vt:lpstr>
      <vt:lpstr>Calibri</vt:lpstr>
      <vt:lpstr>Cambria Math</vt:lpstr>
      <vt:lpstr>Georgia</vt:lpstr>
      <vt:lpstr>Helvetica Neue</vt:lpstr>
      <vt:lpstr>inherit</vt:lpstr>
      <vt:lpstr>MathJax_Main</vt:lpstr>
      <vt:lpstr>MathJax_Math</vt:lpstr>
      <vt:lpstr>Monaco</vt:lpstr>
      <vt:lpstr>q_serif</vt:lpstr>
      <vt:lpstr>times</vt:lpstr>
      <vt:lpstr>Times New Roman</vt:lpstr>
      <vt:lpstr>Wingdings</vt:lpstr>
      <vt:lpstr>Office Theme</vt:lpstr>
      <vt:lpstr>Equation</vt:lpstr>
      <vt:lpstr>方程式</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LeNet Architecture (1990s)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Convolutional Neural Networks and how they work???</vt:lpstr>
      <vt:lpstr>PowerPoint Presentation</vt:lpstr>
      <vt:lpstr>PowerPoint Presentation</vt:lpstr>
      <vt:lpstr>PowerPoint Presentation</vt:lpstr>
      <vt:lpstr>PowerPoint Presentation</vt:lpstr>
      <vt:lpstr>PowerPoint Presentation</vt:lpstr>
      <vt:lpstr>Commonly used architectures</vt:lpstr>
      <vt:lpstr>Layers used to build ConvNets </vt:lpstr>
      <vt:lpstr>ARCHITECTURE (VGG 16)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Problems with traditional Neural Network Models</vt:lpstr>
      <vt:lpstr>Benefits of using CNNs</vt:lpstr>
      <vt:lpstr>PowerPoint Presentation</vt:lpstr>
      <vt:lpstr>PowerPoint Presentation</vt:lpstr>
      <vt:lpstr>PowerPoint Presentation</vt:lpstr>
      <vt:lpstr>PowerPoint Presentation</vt:lpstr>
      <vt:lpstr>Benefits of using ReLU</vt:lpstr>
      <vt:lpstr>PowerPoint Presentation</vt:lpstr>
      <vt:lpstr>Softmax at output layer</vt:lpstr>
      <vt:lpstr>PowerPoint Presentation</vt:lpstr>
      <vt:lpstr>PowerPoint Presentation</vt:lpstr>
      <vt:lpstr>Input and 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Databases </vt:lpstr>
      <vt:lpstr>MNIST Database</vt:lpstr>
      <vt:lpstr>ImageNet</vt:lpstr>
      <vt:lpstr>PowerPoint Presentation</vt:lpstr>
      <vt:lpstr>FERET</vt:lpstr>
      <vt:lpstr>PowerPoint Presentation</vt:lpstr>
      <vt:lpstr>PowerPoint Presentation</vt:lpstr>
      <vt:lpstr>PowerPoint Presentation</vt:lpstr>
      <vt:lpstr>Problems with traditional Neural Network Models: Spatial Aspect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Stride and Padding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Rectified Linear Unit(ReLU)</vt:lpstr>
      <vt:lpstr>PowerPoint Presentation</vt:lpstr>
      <vt:lpstr>PowerPoint Presentation</vt:lpstr>
      <vt:lpstr>The Pooling Operation</vt:lpstr>
      <vt:lpstr>PowerPoint Presentation</vt:lpstr>
      <vt:lpstr>Pooling Layer </vt:lpstr>
      <vt:lpstr>PowerPoint Presentation</vt:lpstr>
      <vt:lpstr>PowerPoint Presentation</vt:lpstr>
      <vt:lpstr>PowerPoint Presentation</vt:lpstr>
      <vt:lpstr>PowerPoint Presentation</vt:lpstr>
      <vt:lpstr>Advantages of pooling</vt:lpstr>
      <vt:lpstr>PowerPoint Presentation</vt:lpstr>
      <vt:lpstr>PowerPoint Presentation</vt:lpstr>
      <vt:lpstr>De-Convolution Layer</vt:lpstr>
      <vt:lpstr>PowerPoint Presentation</vt:lpstr>
      <vt:lpstr>PowerPoint Presentation</vt:lpstr>
      <vt:lpstr>PowerPoint Presentation</vt:lpstr>
      <vt:lpstr>PowerPoint Presentation</vt:lpstr>
      <vt:lpstr>Softmax</vt:lpstr>
      <vt:lpstr>Softmax</vt:lpstr>
      <vt:lpstr>PowerPoint Presentation</vt:lpstr>
      <vt:lpstr>DROPOUT</vt:lpstr>
      <vt:lpstr>DROPOUT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DROPOUT</vt:lpstr>
      <vt:lpstr>PowerPoint Presentation</vt:lpstr>
      <vt:lpstr>PowerPoint Presentation</vt:lpstr>
      <vt:lpstr>Process of Convolution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prof. surekha bhanot</dc:creator>
  <cp:lastModifiedBy>Suvigya Vijay</cp:lastModifiedBy>
  <cp:revision>848</cp:revision>
  <dcterms:created xsi:type="dcterms:W3CDTF">2006-08-16T00:00:00Z</dcterms:created>
  <dcterms:modified xsi:type="dcterms:W3CDTF">2018-12-08T19:01:51Z</dcterms:modified>
</cp:coreProperties>
</file>